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1"/>
    <p:sldMasterId id="2147483684" r:id="rId2"/>
    <p:sldMasterId id="2147483660" r:id="rId3"/>
    <p:sldMasterId id="2147483733" r:id="rId4"/>
    <p:sldMasterId id="2147483672" r:id="rId5"/>
    <p:sldMasterId id="2147483745" r:id="rId6"/>
    <p:sldMasterId id="2147483757" r:id="rId7"/>
  </p:sldMasterIdLst>
  <p:notesMasterIdLst>
    <p:notesMasterId r:id="rId21"/>
  </p:notesMasterIdLst>
  <p:sldIdLst>
    <p:sldId id="298" r:id="rId8"/>
    <p:sldId id="288" r:id="rId9"/>
    <p:sldId id="289" r:id="rId10"/>
    <p:sldId id="290" r:id="rId11"/>
    <p:sldId id="299" r:id="rId12"/>
    <p:sldId id="284" r:id="rId13"/>
    <p:sldId id="304" r:id="rId14"/>
    <p:sldId id="305" r:id="rId15"/>
    <p:sldId id="306" r:id="rId16"/>
    <p:sldId id="307" r:id="rId17"/>
    <p:sldId id="308" r:id="rId18"/>
    <p:sldId id="309" r:id="rId19"/>
    <p:sldId id="30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1818"/>
    <a:srgbClr val="DA291C"/>
    <a:srgbClr val="8F8377"/>
    <a:srgbClr val="D0C9C3"/>
    <a:srgbClr val="23408E"/>
    <a:srgbClr val="EE3024"/>
    <a:srgbClr val="F15C21"/>
    <a:srgbClr val="98248D"/>
    <a:srgbClr val="FEC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8208" autoAdjust="0"/>
  </p:normalViewPr>
  <p:slideViewPr>
    <p:cSldViewPr snapToGrid="0">
      <p:cViewPr varScale="1">
        <p:scale>
          <a:sx n="102" d="100"/>
          <a:sy n="102" d="100"/>
        </p:scale>
        <p:origin x="9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3CB841-AEA9-44B5-93E2-8CB7DE64A0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5D3234-7900-40FC-9D0B-909B3D13B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1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Format of the roadmap</a:t>
            </a:r>
            <a:r>
              <a:rPr lang="en-US" b="1" baseline="0" dirty="0"/>
              <a:t> - </a:t>
            </a:r>
            <a:r>
              <a:rPr lang="en-US" b="1" dirty="0"/>
              <a:t>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Dashed circle – early OEM availability; </a:t>
            </a:r>
            <a:r>
              <a:rPr lang="en-US" b="0" dirty="0"/>
              <a:t>Open circle</a:t>
            </a:r>
            <a:r>
              <a:rPr lang="en-US" b="0" baseline="0" dirty="0"/>
              <a:t> – Limited availability product (some Channel restrictions); Filled circle – GAP (generally available product); Vertical Bar – represents planned EOL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Ideas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Continue to offer a very full product line to meet price and performance characteristics that customers want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We’re the only manufacturer of Thunderbolt to Fibre Channel adapters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We’re the only ones to support macOS, Windows and VMware ecosystems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Our products are durable and made to put up with the challenges of the field and work-from-wherever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We’ve tested with 5x more devices than the nearest competitor. It’s going to work.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Simple setup – from box to moving data in minutes, including easy network optimizations with ATTO 360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20% better performance than the onboard 10GbE Mac Pro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Easy-to-configure – you don’t need to be an Ethernet expert to get the best performance; ATTO 360 software provides tuning, monitoring and analytics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customized drivers are engineered for the highest throughput and lowest latency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provide primary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over 7,000 </a:t>
            </a:r>
            <a:r>
              <a:rPr lang="en-US" dirty="0" err="1"/>
              <a:t>sq.ft</a:t>
            </a:r>
            <a:r>
              <a:rPr lang="en-US" dirty="0"/>
              <a:t>. of lab space and a technical team to test our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shared hardware architecture is leveraged across multiple product lines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Compare to Sonnet and Promise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Questions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Is your team struggling with storing and moving files in a mobile workflow?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Looking for simple and flexible ways to get the most out of workstation Thunderbolt connectivity?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Are you searching for better ways to connect mobile and studio workflows?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Are your backup and archiving operations complicated, slow and inefficient?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How are you currently compressing/storing your files?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Are you concerned about compatibility and reliability?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6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Format of the roadmap</a:t>
            </a:r>
            <a:r>
              <a:rPr lang="en-US" b="1" baseline="0" dirty="0"/>
              <a:t> - </a:t>
            </a:r>
            <a:r>
              <a:rPr lang="en-US" b="1" dirty="0"/>
              <a:t>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Dashed circle – early OEM availability; </a:t>
            </a:r>
            <a:r>
              <a:rPr lang="en-US" b="0" dirty="0"/>
              <a:t>Open circle</a:t>
            </a:r>
            <a:r>
              <a:rPr lang="en-US" b="0" baseline="0" dirty="0"/>
              <a:t> – Limited availability product (some Channel restrictions); Filled circle – GAP (generally available product); Vertical Bar – represents planned EOL</a:t>
            </a:r>
            <a:endParaRPr lang="en-US" b="0" dirty="0"/>
          </a:p>
          <a:p>
            <a:endParaRPr lang="en-US" b="0" baseline="0" dirty="0"/>
          </a:p>
          <a:p>
            <a:r>
              <a:rPr lang="en-US" b="1" dirty="0"/>
              <a:t>ATTO </a:t>
            </a:r>
            <a:r>
              <a:rPr lang="en-US" b="1" dirty="0" err="1"/>
              <a:t>XstreamCORE</a:t>
            </a:r>
            <a:r>
              <a:rPr lang="en-US" b="1" dirty="0"/>
              <a:t>® intelligent Bridges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Connect to JBODs, JBOFs, RAID arrays or Tape and Optical storage and remotely share them via Fibre Channel or Ethernet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Exclusive ATTO Host Group Mapping allows you to assign or share drives connected to </a:t>
            </a:r>
            <a:r>
              <a:rPr lang="en-US" b="0" dirty="0" err="1"/>
              <a:t>XstreamCORE</a:t>
            </a:r>
            <a:r>
              <a:rPr lang="en-US" b="0" dirty="0"/>
              <a:t> to multiple or individual host servers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Advanced embedded software allows optimization</a:t>
            </a:r>
            <a:r>
              <a:rPr lang="en-US" b="0" baseline="0" dirty="0"/>
              <a:t> of storage paths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Coming soon… Analytics tools to better identify and diagnose troublesome storage drive problems</a:t>
            </a:r>
            <a:endParaRPr lang="en-US" b="0" dirty="0"/>
          </a:p>
          <a:p>
            <a:endParaRPr lang="en-US" b="1" dirty="0"/>
          </a:p>
          <a:p>
            <a:r>
              <a:rPr lang="en-US" b="0" dirty="0"/>
              <a:t>Utilizing proprietary </a:t>
            </a:r>
            <a:r>
              <a:rPr lang="en-US" b="0" dirty="0" err="1"/>
              <a:t>xCORE</a:t>
            </a:r>
            <a:r>
              <a:rPr lang="en-US" b="0" baseline="30000" dirty="0" err="1"/>
              <a:t>TM</a:t>
            </a:r>
            <a:r>
              <a:rPr lang="en-US" b="0" dirty="0"/>
              <a:t> and </a:t>
            </a:r>
            <a:r>
              <a:rPr lang="en-US" b="0" dirty="0" err="1"/>
              <a:t>eCORE</a:t>
            </a:r>
            <a:r>
              <a:rPr lang="en-US" b="0" baseline="30000" dirty="0" err="1"/>
              <a:t>TM</a:t>
            </a:r>
            <a:r>
              <a:rPr lang="en-US" b="0" dirty="0"/>
              <a:t> technologies, </a:t>
            </a:r>
            <a:r>
              <a:rPr lang="en-US" b="0" dirty="0" err="1"/>
              <a:t>XstreamCORE</a:t>
            </a:r>
            <a:r>
              <a:rPr lang="en-US" b="0" dirty="0"/>
              <a:t> is optimized to take advantage of flash capabilities by adding almost no additional latency to guarantee faster access time to your data.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err="1"/>
              <a:t>eCORE</a:t>
            </a:r>
            <a:r>
              <a:rPr lang="en-US" b="0" dirty="0"/>
              <a:t> manages the control path so </a:t>
            </a:r>
            <a:r>
              <a:rPr lang="en-US" b="0" dirty="0" err="1"/>
              <a:t>XstreamCORE</a:t>
            </a:r>
            <a:r>
              <a:rPr lang="en-US" b="0" dirty="0"/>
              <a:t> can handle all non-data requests from the host and process them in the background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err="1"/>
              <a:t>xCORE</a:t>
            </a:r>
            <a:r>
              <a:rPr lang="en-US" b="0" dirty="0"/>
              <a:t> manages the data path and assures that all reads and writes are processed as fast as possible</a:t>
            </a:r>
          </a:p>
          <a:p>
            <a:endParaRPr lang="en-US" b="1" dirty="0"/>
          </a:p>
          <a:p>
            <a:r>
              <a:rPr lang="en-US" b="1" dirty="0"/>
              <a:t>Available in rackmount enclosure</a:t>
            </a:r>
            <a:r>
              <a:rPr lang="en-US" b="1" baseline="0" dirty="0"/>
              <a:t> or as embedded IO Module (OEMs only) </a:t>
            </a:r>
          </a:p>
          <a:p>
            <a:endParaRPr lang="en-US" b="1" baseline="0" dirty="0"/>
          </a:p>
          <a:p>
            <a:r>
              <a:rPr lang="en-US" b="1" dirty="0"/>
              <a:t>Two Types:</a:t>
            </a:r>
          </a:p>
          <a:p>
            <a:r>
              <a:rPr lang="en-US" b="1" dirty="0" err="1"/>
              <a:t>XstreamCORE</a:t>
            </a:r>
            <a:r>
              <a:rPr lang="en-US" b="1" dirty="0"/>
              <a:t> </a:t>
            </a:r>
            <a:r>
              <a:rPr lang="en-US" b="1" u="sng" dirty="0"/>
              <a:t>Fibre</a:t>
            </a:r>
            <a:r>
              <a:rPr lang="en-US" b="1" u="sng" baseline="0" dirty="0"/>
              <a:t> Channel</a:t>
            </a:r>
            <a:r>
              <a:rPr lang="en-US" b="1" u="sng" dirty="0"/>
              <a:t> </a:t>
            </a:r>
            <a:r>
              <a:rPr lang="en-US" b="1" dirty="0"/>
              <a:t>standard</a:t>
            </a:r>
            <a:r>
              <a:rPr lang="en-US" b="1" baseline="0" dirty="0"/>
              <a:t> features: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XCFC 7550 (4) 16Gb Fibre Channel to (4) 12Gb 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XCFC 7600 (2) 32Gb Fibre Channel to (4) 12Gb SAS</a:t>
            </a:r>
          </a:p>
          <a:p>
            <a:r>
              <a:rPr lang="en-US" b="1" baseline="0" dirty="0" err="1"/>
              <a:t>XtsreamCORE</a:t>
            </a:r>
            <a:r>
              <a:rPr lang="en-US" b="1" baseline="0" dirty="0"/>
              <a:t> </a:t>
            </a:r>
            <a:r>
              <a:rPr lang="en-US" b="1" u="sng" baseline="0" dirty="0"/>
              <a:t>Ethernet</a:t>
            </a:r>
            <a:r>
              <a:rPr lang="en-US" b="1" baseline="0" dirty="0"/>
              <a:t> standard features: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XCET 8200 (2) 40Gb Ethernet to (4) 12Gb SAS (also available with tape only support)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Format of the roadmap</a:t>
            </a:r>
            <a:r>
              <a:rPr lang="en-US" b="1" baseline="0" dirty="0"/>
              <a:t> - </a:t>
            </a:r>
            <a:r>
              <a:rPr lang="en-US" b="1" dirty="0"/>
              <a:t>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Dashed circle – early OEM availability; </a:t>
            </a:r>
            <a:r>
              <a:rPr lang="en-US" b="0" dirty="0"/>
              <a:t>Open circle</a:t>
            </a:r>
            <a:r>
              <a:rPr lang="en-US" b="0" baseline="0" dirty="0"/>
              <a:t> – Limited availability product (some Channel restrictions); Filled circle – GAP (generally available product); Vertical Bar – represents planned EOL</a:t>
            </a:r>
            <a:endParaRPr lang="en-US" b="0" dirty="0"/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Note Company Confidential </a:t>
            </a:r>
            <a:r>
              <a:rPr lang="en-US" b="0" baseline="0" dirty="0"/>
              <a:t>–</a:t>
            </a:r>
            <a:r>
              <a:rPr lang="en-US" b="1" baseline="0" dirty="0"/>
              <a:t> </a:t>
            </a:r>
            <a:r>
              <a:rPr lang="en-US" b="0" baseline="0" dirty="0"/>
              <a:t>requires active 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Timeline </a:t>
            </a:r>
            <a:r>
              <a:rPr lang="en-US" b="0" baseline="0" dirty="0"/>
              <a:t>– generally 3 to 4 years</a:t>
            </a:r>
          </a:p>
          <a:p>
            <a:r>
              <a:rPr lang="en-US" b="1" baseline="0" dirty="0"/>
              <a:t>Boxes on the bottom </a:t>
            </a:r>
            <a:r>
              <a:rPr lang="en-US" b="0" baseline="0" dirty="0"/>
              <a:t>– are update releases and show what’s planned for the release</a:t>
            </a:r>
          </a:p>
          <a:p>
            <a:endParaRPr lang="en-US" b="0" baseline="0" dirty="0"/>
          </a:p>
          <a:p>
            <a:r>
              <a:rPr lang="en-US" b="1" baseline="0" dirty="0"/>
              <a:t>ATTO </a:t>
            </a:r>
            <a:r>
              <a:rPr lang="en-US" b="1" baseline="0" dirty="0" err="1"/>
              <a:t>SiliconDisk</a:t>
            </a:r>
            <a:r>
              <a:rPr lang="en-US" b="1" baseline="0" dirty="0"/>
              <a:t>™ </a:t>
            </a:r>
            <a:r>
              <a:rPr lang="en-US" baseline="0" dirty="0"/>
              <a:t>is an ultra-low latency RAM-based storage appliance with under 600 nanoseconds of latency. It is the fastest network storage ever, providing much faster performance overall than any flash storage solution.</a:t>
            </a:r>
          </a:p>
          <a:p>
            <a:endParaRPr lang="en-US" baseline="0" dirty="0"/>
          </a:p>
          <a:p>
            <a:r>
              <a:rPr lang="en-US" baseline="0" dirty="0"/>
              <a:t>Designed with cutting-edge </a:t>
            </a:r>
            <a:r>
              <a:rPr lang="en-US" baseline="0" dirty="0" err="1"/>
              <a:t>NVMe</a:t>
            </a:r>
            <a:r>
              <a:rPr lang="en-US" baseline="0" dirty="0"/>
              <a:t> over Ethernet connectivity, ATTO </a:t>
            </a:r>
            <a:r>
              <a:rPr lang="en-US" baseline="0" dirty="0" err="1"/>
              <a:t>SiliconDisk</a:t>
            </a:r>
            <a:r>
              <a:rPr lang="en-US" baseline="0" dirty="0"/>
              <a:t> effortlessly integrates into any existing storage architecture.</a:t>
            </a:r>
          </a:p>
          <a:p>
            <a:endParaRPr lang="en-US" baseline="0" dirty="0"/>
          </a:p>
          <a:p>
            <a:r>
              <a:rPr lang="en-US" baseline="0" dirty="0"/>
              <a:t>‘A New Tier in the Storage Pyramid’ - ATTO </a:t>
            </a:r>
            <a:r>
              <a:rPr lang="en-US" baseline="0" dirty="0" err="1"/>
              <a:t>SiliconDisk</a:t>
            </a:r>
            <a:r>
              <a:rPr lang="en-US" baseline="0" dirty="0"/>
              <a:t>™ represents a new paradigm in scalable, sharable enterprise storage. Its ultra-low latency and advanced networking technology place it between system RAM and external flash storage.</a:t>
            </a:r>
          </a:p>
          <a:p>
            <a:endParaRPr lang="en-US" baseline="0" dirty="0"/>
          </a:p>
          <a:p>
            <a:r>
              <a:rPr lang="en-US" b="1" baseline="0" dirty="0"/>
              <a:t>Early Access units available now – contact ATTO sales for more information</a:t>
            </a:r>
          </a:p>
          <a:p>
            <a:r>
              <a:rPr lang="en-US" b="1" baseline="0" dirty="0"/>
              <a:t>General Availability – Fall 2022 </a:t>
            </a:r>
          </a:p>
          <a:p>
            <a:endParaRPr lang="en-US" b="1" baseline="0" dirty="0"/>
          </a:p>
          <a:p>
            <a:r>
              <a:rPr lang="en-US" b="1" baseline="0" dirty="0"/>
              <a:t>Specifications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Deterministic latency of &lt;600 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Up to 6.4M 4K IOPS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Full Bandwidth up to 35 </a:t>
            </a:r>
            <a:r>
              <a:rPr lang="en-US" baseline="0" dirty="0" err="1"/>
              <a:t>GBytes</a:t>
            </a:r>
            <a:r>
              <a:rPr lang="en-US" baseline="0" dirty="0"/>
              <a:t> / sec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Full management suite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Embedded AI analytics engine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1TB memory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/>
              <a:t>Future Configurations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32Gb Fibre Channel, 4 ports, up to 1TB capacity - Fall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200Gb Ethernet, 4 ports, up to 6TB capacity – Early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8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5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3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Format of the roadmap</a:t>
            </a:r>
            <a:r>
              <a:rPr lang="en-US" b="1" baseline="0" dirty="0"/>
              <a:t> - </a:t>
            </a:r>
            <a:r>
              <a:rPr lang="en-US" b="1" dirty="0"/>
              <a:t>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Dashed circle – early OEM availability; </a:t>
            </a:r>
            <a:r>
              <a:rPr lang="en-US" b="0" dirty="0"/>
              <a:t>Open circle</a:t>
            </a:r>
            <a:r>
              <a:rPr lang="en-US" b="0" baseline="0" dirty="0"/>
              <a:t> – Limited availability product (some Channel restrictions); Filled circle – GAP (generally available product); Vertical Bar – represents planned EOL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Ideas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Newly released 64Gb product represent the latest, highest performing technology on the market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Fully integrated with latest PCIe 4 host connections, as well as backwards compatible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Continue to offer a very full product line to meet price and performance characteristics that customers want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ATTO drivers provide features unavailable through competitors, including </a:t>
            </a:r>
            <a:r>
              <a:rPr lang="en-US" b="0" baseline="0" dirty="0" err="1"/>
              <a:t>MultiPath</a:t>
            </a:r>
            <a:r>
              <a:rPr lang="en-US" b="0" baseline="0" dirty="0"/>
              <a:t> Director and customizable target mode drivers and robust SDK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Support for up to 8x log-ins and exchanges, as well as up to 5x buffer credits, compared to the competition, allowing us to support more activity over more connections and support more simultaneous clients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Compare to Marvell (formerly QLogic) and Broadcom (previously Emulex)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Questions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you looking to improve performance &amp; manage latency on your storage network improving ROI without ripping and replacing all of your hardware?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often have congestion problems using non deterministic storage protocols?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have confidence in communicating with other adapter vendors?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you able to move large volumes of data fast and efficiently?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you experienced issues developing native Fibre Channel solutions using target mode?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you getting the support you need to customize and differentiate your Fibre Channel SAN storage solutions?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Format of the roadmap</a:t>
            </a:r>
            <a:r>
              <a:rPr lang="en-US" b="1" baseline="0" dirty="0"/>
              <a:t> - </a:t>
            </a:r>
            <a:r>
              <a:rPr lang="en-US" b="1" dirty="0"/>
              <a:t>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Dashed circle – early OEM availability; </a:t>
            </a:r>
            <a:r>
              <a:rPr lang="en-US" b="0" dirty="0"/>
              <a:t>Open circle</a:t>
            </a:r>
            <a:r>
              <a:rPr lang="en-US" b="0" baseline="0" dirty="0"/>
              <a:t> – Limited availability product (some Channel restrictions); Filled circle – GAP (generally available product); Vertical Bar – represents planned EOL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Ideas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Recently released 12Gb product represent the latest, highest performing technology on the market and is fully integrated with latest PCIe 4 host connections, as well as backwards compatible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Continue to offer a very full product line to meet price, performance characteristics and configuration options that customers want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focus on hardware components and substrates that meet rigorous signal integrity and durability standards; we go beyond what reference designs call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leverage an independent supply 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develop unique features like ADS™, </a:t>
            </a:r>
            <a:r>
              <a:rPr lang="en-US" dirty="0" err="1"/>
              <a:t>WriteStop</a:t>
            </a:r>
            <a:r>
              <a:rPr lang="en-US" dirty="0"/>
              <a:t> and Target Mode SDKs to provide customization for OEM and integration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provide primary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over 7,000 </a:t>
            </a:r>
            <a:r>
              <a:rPr lang="en-US" dirty="0" err="1"/>
              <a:t>sq.ft</a:t>
            </a:r>
            <a:r>
              <a:rPr lang="en-US" dirty="0"/>
              <a:t>. of lab space and a technical team to test our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offer unique cable management features that reduce support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offer customized, in-depth error handling capabilities that ensure that the products work flawlessly even under the most extreme operational environments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shared hardware architecture is leveraged across multiple product lines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Compare to Broadcom (previously LSI), Microsemi (previously Adaptec) and Areca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Questions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What are your growing requirements for </a:t>
            </a:r>
            <a:r>
              <a:rPr lang="en-US" sz="1000" kern="1200" dirty="0">
                <a:solidFill>
                  <a:srgbClr val="FF0000"/>
                </a:solidFill>
                <a:latin typeface="+mn-lt"/>
                <a:ea typeface="+mn-ea"/>
                <a:cs typeface="Calibri Light" panose="020F0302020204030204" pitchFamily="34" charset="0"/>
              </a:rPr>
              <a:t>storing data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at the end of your workflow?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How are you currently </a:t>
            </a:r>
            <a:r>
              <a:rPr lang="en-US" sz="1000" kern="1200" dirty="0">
                <a:solidFill>
                  <a:srgbClr val="FF0000"/>
                </a:solidFill>
                <a:latin typeface="+mn-lt"/>
                <a:ea typeface="+mn-ea"/>
                <a:cs typeface="Calibri Light" panose="020F0302020204030204" pitchFamily="34" charset="0"/>
              </a:rPr>
              <a:t>backing up and archiving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your data?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Are you currently on 6Gb SAS or looking to </a:t>
            </a:r>
            <a:r>
              <a:rPr lang="en-US" sz="1000" kern="1200" dirty="0">
                <a:solidFill>
                  <a:srgbClr val="FF0000"/>
                </a:solidFill>
                <a:latin typeface="+mn-lt"/>
                <a:ea typeface="+mn-ea"/>
                <a:cs typeface="Calibri Light" panose="020F0302020204030204" pitchFamily="34" charset="0"/>
              </a:rPr>
              <a:t>upgrade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 to the latest PCIe 4.0 servers?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Did you previously have a hardware RAID solution and are looking for other </a:t>
            </a:r>
            <a:r>
              <a:rPr lang="en-US" sz="1000" kern="1200" dirty="0">
                <a:solidFill>
                  <a:srgbClr val="FF0000"/>
                </a:solidFill>
                <a:latin typeface="+mn-lt"/>
                <a:ea typeface="+mn-ea"/>
                <a:cs typeface="Calibri Light" panose="020F0302020204030204" pitchFamily="34" charset="0"/>
              </a:rPr>
              <a:t>options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?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Are you dealing with </a:t>
            </a:r>
            <a:r>
              <a:rPr lang="en-US" sz="1000" kern="1200" dirty="0">
                <a:solidFill>
                  <a:srgbClr val="FF0000"/>
                </a:solidFill>
                <a:latin typeface="+mn-lt"/>
                <a:ea typeface="+mn-ea"/>
                <a:cs typeface="Calibri Light" panose="020F0302020204030204" pitchFamily="34" charset="0"/>
              </a:rPr>
              <a:t>access delays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to content? </a:t>
            </a:r>
            <a:r>
              <a:rPr lang="en-US" sz="1000" kern="1200" dirty="0">
                <a:solidFill>
                  <a:srgbClr val="FF0000"/>
                </a:solidFill>
                <a:latin typeface="+mn-lt"/>
                <a:ea typeface="+mn-ea"/>
                <a:cs typeface="Calibri Light" panose="020F0302020204030204" pitchFamily="34" charset="0"/>
              </a:rPr>
              <a:t>Missed deadlines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from failed rebuilds or slow performance? </a:t>
            </a:r>
            <a:r>
              <a:rPr lang="en-US" sz="1000" kern="1200" dirty="0">
                <a:solidFill>
                  <a:srgbClr val="FF0000"/>
                </a:solidFill>
                <a:latin typeface="+mn-lt"/>
                <a:ea typeface="+mn-ea"/>
                <a:cs typeface="Calibri Light" panose="020F0302020204030204" pitchFamily="34" charset="0"/>
              </a:rPr>
              <a:t>Downtime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 &amp; slowdowns associated with data backups? Lack of </a:t>
            </a:r>
            <a:r>
              <a:rPr lang="en-US" sz="1000" kern="1200" dirty="0">
                <a:solidFill>
                  <a:srgbClr val="FF0000"/>
                </a:solidFill>
                <a:latin typeface="+mn-lt"/>
                <a:ea typeface="+mn-ea"/>
                <a:cs typeface="Calibri Light" panose="020F0302020204030204" pitchFamily="34" charset="0"/>
              </a:rPr>
              <a:t>technical support?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Format of the roadmap</a:t>
            </a:r>
            <a:r>
              <a:rPr lang="en-US" b="1" baseline="0" dirty="0"/>
              <a:t> - </a:t>
            </a:r>
            <a:r>
              <a:rPr lang="en-US" b="1" dirty="0"/>
              <a:t>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Dashed circle – early OEM availability; </a:t>
            </a:r>
            <a:r>
              <a:rPr lang="en-US" b="0" dirty="0"/>
              <a:t>Open circle</a:t>
            </a:r>
            <a:r>
              <a:rPr lang="en-US" b="0" baseline="0" dirty="0"/>
              <a:t> – Limited availability product (some Channel restrictions); Filled circle – GAP (generally available product); Vertical Bar – represents planned EOL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Ideas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Soon releasing our 4</a:t>
            </a:r>
            <a:r>
              <a:rPr lang="en-US" b="0" baseline="30000" dirty="0"/>
              <a:t>th</a:t>
            </a:r>
            <a:r>
              <a:rPr lang="en-US" b="0" baseline="0" dirty="0"/>
              <a:t> generation products for OEM customer qualification; releasing to our Channels later in 2023 (TBA)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Continue to offer a very full product line to meet price and performance characteristics that customers want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Easy-to-configure – you don’t need to be an expert to get the best performance; ATTO 360 software provides tuning, monitoring and analytics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customized drivers are engineered for the highest throughput and lowest latency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provide primary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over 7,000 </a:t>
            </a:r>
            <a:r>
              <a:rPr lang="en-US" dirty="0" err="1"/>
              <a:t>sq.ft</a:t>
            </a:r>
            <a:r>
              <a:rPr lang="en-US" dirty="0"/>
              <a:t>. of lab space and a technical team to test our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shared hardware architecture is leveraged across multiple product lines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Compare to Intel, NVIDIA (previously Mellanox), </a:t>
            </a:r>
            <a:r>
              <a:rPr lang="en-US" b="0" baseline="0" dirty="0" err="1"/>
              <a:t>Chelsio</a:t>
            </a:r>
            <a:r>
              <a:rPr lang="en-US" b="0" baseline="0" dirty="0"/>
              <a:t> and Broadcom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Questions</a:t>
            </a:r>
          </a:p>
          <a:p>
            <a:pPr marL="22860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Poppins Light" panose="00000400000000000000" pitchFamily="2" charset="0"/>
              </a:rPr>
              <a:t>Do you have trouble meeting </a:t>
            </a:r>
            <a:r>
              <a:rPr lang="en-US" sz="1000" b="1" kern="1200" dirty="0">
                <a:solidFill>
                  <a:schemeClr val="accent1"/>
                </a:solidFill>
                <a:latin typeface="+mn-lt"/>
                <a:ea typeface="+mn-ea"/>
                <a:cs typeface="Poppins Light" panose="00000400000000000000" pitchFamily="2" charset="0"/>
              </a:rPr>
              <a:t>aggressive performance requirements?</a:t>
            </a:r>
          </a:p>
          <a:p>
            <a:pPr marL="22860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Poppins Light" panose="00000400000000000000" pitchFamily="2" charset="0"/>
              </a:rPr>
              <a:t>Need an easier way to collect </a:t>
            </a:r>
            <a:r>
              <a:rPr lang="en-US" sz="1000" b="1" kern="1200" dirty="0">
                <a:solidFill>
                  <a:schemeClr val="accent1"/>
                </a:solidFill>
                <a:latin typeface="+mn-lt"/>
                <a:ea typeface="+mn-ea"/>
                <a:cs typeface="Poppins Light" panose="00000400000000000000" pitchFamily="2" charset="0"/>
              </a:rPr>
              <a:t>vital client network statistics?</a:t>
            </a:r>
          </a:p>
          <a:p>
            <a:pPr marL="22860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Poppins Light" panose="00000400000000000000" pitchFamily="2" charset="0"/>
              </a:rPr>
              <a:t>Do your IT Administrators spend </a:t>
            </a:r>
            <a:r>
              <a:rPr lang="en-US" sz="1000" b="1" kern="1200" dirty="0">
                <a:solidFill>
                  <a:schemeClr val="accent1"/>
                </a:solidFill>
                <a:latin typeface="+mn-lt"/>
                <a:ea typeface="+mn-ea"/>
                <a:cs typeface="Poppins Light" panose="00000400000000000000" pitchFamily="2" charset="0"/>
              </a:rPr>
              <a:t>significant time analyzing and resolving client support calls?</a:t>
            </a:r>
          </a:p>
          <a:p>
            <a:pPr marL="22860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Poppins Light" panose="00000400000000000000" pitchFamily="2" charset="0"/>
              </a:rPr>
              <a:t>Motivated to </a:t>
            </a:r>
            <a:r>
              <a:rPr lang="en-US" sz="1000" b="1" kern="1200" dirty="0">
                <a:solidFill>
                  <a:schemeClr val="accent1"/>
                </a:solidFill>
                <a:latin typeface="+mn-lt"/>
                <a:ea typeface="+mn-ea"/>
                <a:cs typeface="Poppins Light" panose="00000400000000000000" pitchFamily="2" charset="0"/>
              </a:rPr>
              <a:t>overcome longstanding Ethernet bottlenecks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Poppins Light" panose="00000400000000000000" pitchFamily="2" charset="0"/>
              </a:rPr>
              <a:t>without the need to be an </a:t>
            </a:r>
            <a:r>
              <a:rPr lang="en-US" sz="1000" b="1" kern="1200" dirty="0">
                <a:solidFill>
                  <a:schemeClr val="accent1"/>
                </a:solidFill>
                <a:latin typeface="+mn-lt"/>
                <a:ea typeface="+mn-ea"/>
                <a:cs typeface="Poppins Light" panose="00000400000000000000" pitchFamily="2" charset="0"/>
              </a:rPr>
              <a:t>expert in network theory?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D3234-7900-40FC-9D0B-909B3D13BB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5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99328"/>
            <a:ext cx="12192000" cy="2971800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7928"/>
            <a:ext cx="9144000" cy="16002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6728"/>
            <a:ext cx="9144000" cy="914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Myriad Pro Cond" panose="020B05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18" y="5441950"/>
            <a:ext cx="1977082" cy="9144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524000" y="5714484"/>
            <a:ext cx="36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Myriad Pro Cond" panose="020B0506030403020204" pitchFamily="34" charset="0"/>
              </a:rPr>
              <a:t>The Power Behind the Storage</a:t>
            </a:r>
          </a:p>
        </p:txBody>
      </p:sp>
    </p:spTree>
    <p:extLst>
      <p:ext uri="{BB962C8B-B14F-4D97-AF65-F5344CB8AC3E}">
        <p14:creationId xmlns:p14="http://schemas.microsoft.com/office/powerpoint/2010/main" val="356785915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0946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5574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744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102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9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9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00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19289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82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D67-17A3-493D-8905-498D8307BE8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B2EB-1737-478E-B2F2-9A272444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9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6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6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0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62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4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4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50091"/>
          </a:xfrm>
        </p:spPr>
        <p:txBody>
          <a:bodyPr/>
          <a:lstStyle>
            <a:lvl1pPr marL="0" indent="0">
              <a:buNone/>
              <a:defRPr sz="2400">
                <a:solidFill>
                  <a:sysClr val="windowText" lastClr="000000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90601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05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7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9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3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32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57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2136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9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46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49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81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29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7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5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0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2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Myriad Pro Cond" panose="020B0506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4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Myriad Pro Cond" panose="020B0506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4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78275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8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57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6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6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0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C071-1B68-4A51-B42B-58001A544D7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2D5F4-541A-469D-988E-9846789E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4818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5639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96988"/>
            <a:ext cx="6172200" cy="4642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821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3581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96988"/>
            <a:ext cx="6172200" cy="4642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704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6853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0313"/>
            <a:ext cx="2127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3124"/>
                </a:solidFill>
                <a:latin typeface="Myriad Pro Cond" panose="020B0506030403020204" pitchFamily="34" charset="0"/>
              </a:defRPr>
            </a:lvl1pPr>
          </a:lstStyle>
          <a:p>
            <a:fld id="{88B62014-0E2E-4B33-ADE8-8197E5332C7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298" y="6310313"/>
            <a:ext cx="3191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EE3124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Myriad Pro Cond" panose="020B0506030403020204" pitchFamily="34" charset="0"/>
              </a:rPr>
              <a:t>The Power Behind the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4162" y="6310313"/>
            <a:ext cx="2127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E3124"/>
                </a:solidFill>
                <a:latin typeface="Myriad Pro Cond" panose="020B0506030403020204" pitchFamily="34" charset="0"/>
              </a:defRPr>
            </a:lvl1pPr>
          </a:lstStyle>
          <a:p>
            <a:fld id="{9AB5235A-00C0-4372-8416-86D15180D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E312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3ACC-FFA6-4737-8987-B75B469D86F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B006-8812-4892-AFF7-7186D0D7BB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27671-5566-4F9D-BB0A-C6D45122F453}"/>
              </a:ext>
            </a:extLst>
          </p:cNvPr>
          <p:cNvSpPr/>
          <p:nvPr userDrawn="1"/>
        </p:nvSpPr>
        <p:spPr>
          <a:xfrm>
            <a:off x="299803" y="217357"/>
            <a:ext cx="1581463" cy="824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A38D3A-AC60-4BD8-9D89-9C35C197F4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4D67-17A3-493D-8905-498D8307BE8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B2EB-1737-478E-B2F2-9A27244419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74BCEB-B40E-464E-8560-8529C04E6BDF}"/>
              </a:ext>
            </a:extLst>
          </p:cNvPr>
          <p:cNvSpPr/>
          <p:nvPr userDrawn="1"/>
        </p:nvSpPr>
        <p:spPr>
          <a:xfrm>
            <a:off x="299803" y="217357"/>
            <a:ext cx="1581463" cy="824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8028BA-C072-4387-80D9-DD357F552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D57A-3D8B-4214-A95A-C269A999B95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2A11-65D0-4369-8056-8637F54290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B67AD-303E-4FFF-90B6-37F9C67B145D}"/>
              </a:ext>
            </a:extLst>
          </p:cNvPr>
          <p:cNvSpPr/>
          <p:nvPr userDrawn="1"/>
        </p:nvSpPr>
        <p:spPr>
          <a:xfrm>
            <a:off x="299803" y="217357"/>
            <a:ext cx="1581463" cy="824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82B83A-6EB7-4D5D-9FBF-8FBEECA3B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15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2C3A1-CADB-4154-A8A6-90205C17E5A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ED93-43A0-4F29-92A2-2962BB9DF20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B31547-6D7A-4ECE-8C14-41D245B7C0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7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E869-B02B-46A4-8622-5CE6A421E60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9824-17A5-4254-854A-61121CAADEC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F13B76-1379-4F98-B1D9-A8BE3E4558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1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726AB1-3C74-4D8A-A403-331DE88E2024}"/>
              </a:ext>
            </a:extLst>
          </p:cNvPr>
          <p:cNvSpPr/>
          <p:nvPr userDrawn="1"/>
        </p:nvSpPr>
        <p:spPr>
          <a:xfrm>
            <a:off x="299803" y="217357"/>
            <a:ext cx="1581463" cy="824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183FA-06D5-4FBB-B896-30AB935CDF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00363B16-2A3E-4499-8686-011D4ADA1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48450" r="2177" b="-247"/>
          <a:stretch/>
        </p:blipFill>
        <p:spPr>
          <a:xfrm>
            <a:off x="5889972" y="-22122"/>
            <a:ext cx="6353926" cy="69387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B7FA5D-88D7-46AA-A779-8FFC023C8231}"/>
              </a:ext>
            </a:extLst>
          </p:cNvPr>
          <p:cNvSpPr/>
          <p:nvPr/>
        </p:nvSpPr>
        <p:spPr>
          <a:xfrm>
            <a:off x="0" y="1743454"/>
            <a:ext cx="12192000" cy="1719072"/>
          </a:xfrm>
          <a:prstGeom prst="rect">
            <a:avLst/>
          </a:prstGeom>
          <a:solidFill>
            <a:srgbClr val="D91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rgbClr val="D91818"/>
              </a:solidFill>
            </a:endParaRPr>
          </a:p>
        </p:txBody>
      </p:sp>
      <p:pic>
        <p:nvPicPr>
          <p:cNvPr id="15" name="Picture 11" descr="Logo&#10;&#10;Description automatically generated">
            <a:extLst>
              <a:ext uri="{FF2B5EF4-FFF2-40B4-BE49-F238E27FC236}">
                <a16:creationId xmlns:a16="http://schemas.microsoft.com/office/drawing/2014/main" id="{41AE2FFA-F283-400C-BB1D-094D0BAA7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357" y="2511966"/>
            <a:ext cx="2577701" cy="16153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D3D710-24E7-43AD-BE62-2026694DF65A}"/>
              </a:ext>
            </a:extLst>
          </p:cNvPr>
          <p:cNvSpPr txBox="1"/>
          <p:nvPr/>
        </p:nvSpPr>
        <p:spPr>
          <a:xfrm>
            <a:off x="2386661" y="1861751"/>
            <a:ext cx="7724821" cy="9694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5720" b="1" spc="300" dirty="0">
                <a:solidFill>
                  <a:schemeClr val="bg1"/>
                </a:solidFill>
                <a:latin typeface="Bebas Neue Regular"/>
                <a:cs typeface="Bebas Neue Regular"/>
              </a:rPr>
              <a:t>ATTO Technology Inc.</a:t>
            </a:r>
            <a:r>
              <a:rPr lang="en-US" sz="4800" b="1" spc="300" dirty="0">
                <a:solidFill>
                  <a:schemeClr val="bg1"/>
                </a:solidFill>
                <a:latin typeface="Bebas Neue Regular"/>
                <a:cs typeface="Bebas Neue Regular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64B5-60A8-4D8F-A81F-49E5AB73D960}"/>
              </a:ext>
            </a:extLst>
          </p:cNvPr>
          <p:cNvSpPr txBox="1"/>
          <p:nvPr/>
        </p:nvSpPr>
        <p:spPr>
          <a:xfrm>
            <a:off x="2119786" y="2671203"/>
            <a:ext cx="7952428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56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High-Performance Storage &amp; Network Solutions</a:t>
            </a:r>
          </a:p>
          <a:p>
            <a:pPr algn="ctr"/>
            <a:endParaRPr lang="en-US" sz="1000" spc="600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97B4D-0C57-411F-8FFD-892E00EC303F}"/>
              </a:ext>
            </a:extLst>
          </p:cNvPr>
          <p:cNvSpPr txBox="1"/>
          <p:nvPr/>
        </p:nvSpPr>
        <p:spPr>
          <a:xfrm>
            <a:off x="6147427" y="2933239"/>
            <a:ext cx="17314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600" spc="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651E2-5CA0-49FF-BB81-EC343B4E6B45}"/>
              </a:ext>
            </a:extLst>
          </p:cNvPr>
          <p:cNvSpPr txBox="1"/>
          <p:nvPr/>
        </p:nvSpPr>
        <p:spPr>
          <a:xfrm>
            <a:off x="3702050" y="6365557"/>
            <a:ext cx="478790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spc="600" dirty="0">
                <a:solidFill>
                  <a:schemeClr val="bg2">
                    <a:lumMod val="25000"/>
                  </a:schemeClr>
                </a:solidFill>
                <a:latin typeface="Open Sans"/>
                <a:ea typeface="Bebas Neue" charset="0"/>
                <a:cs typeface="Bebas Neue" charset="0"/>
              </a:rPr>
              <a:t>WWW.ATTO.COM</a:t>
            </a:r>
          </a:p>
          <a:p>
            <a:pPr algn="ctr"/>
            <a:endParaRPr lang="en-US" sz="1300" spc="600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07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66ACFB8-5C17-4ACD-81B2-7B0350F1535A}"/>
              </a:ext>
            </a:extLst>
          </p:cNvPr>
          <p:cNvGrpSpPr/>
          <p:nvPr/>
        </p:nvGrpSpPr>
        <p:grpSpPr>
          <a:xfrm>
            <a:off x="304800" y="1110867"/>
            <a:ext cx="11648401" cy="5689983"/>
            <a:chOff x="304800" y="1771650"/>
            <a:chExt cx="10877549" cy="5029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DA8B73-E197-4557-B4AC-2A3044BF1C1D}"/>
                </a:ext>
              </a:extLst>
            </p:cNvPr>
            <p:cNvGrpSpPr/>
            <p:nvPr/>
          </p:nvGrpSpPr>
          <p:grpSpPr>
            <a:xfrm>
              <a:off x="304800" y="1771650"/>
              <a:ext cx="10877549" cy="5029200"/>
              <a:chOff x="752475" y="1743075"/>
              <a:chExt cx="10877549" cy="50292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DA6894-882D-4B35-B516-2340A60C925D}"/>
                  </a:ext>
                </a:extLst>
              </p:cNvPr>
              <p:cNvSpPr/>
              <p:nvPr/>
            </p:nvSpPr>
            <p:spPr>
              <a:xfrm>
                <a:off x="904875" y="1790700"/>
                <a:ext cx="257175" cy="4702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5B4117-218C-42C0-B5A7-42520892A17E}"/>
                  </a:ext>
                </a:extLst>
              </p:cNvPr>
              <p:cNvSpPr/>
              <p:nvPr/>
            </p:nvSpPr>
            <p:spPr>
              <a:xfrm rot="5400000">
                <a:off x="6070599" y="1212851"/>
                <a:ext cx="393699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EE0496-FEC8-45A0-A937-ABC834C9D569}"/>
                  </a:ext>
                </a:extLst>
              </p:cNvPr>
              <p:cNvSpPr/>
              <p:nvPr/>
            </p:nvSpPr>
            <p:spPr>
              <a:xfrm rot="5400000">
                <a:off x="6134097" y="-3476623"/>
                <a:ext cx="266702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2884704-A66D-4F15-ACAB-6B9BBDA3C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5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5C41FCD-BAFD-409B-93DB-9359F14F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715EBA-AEB2-479B-944C-D3DE21DFC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302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6120EA-6397-4C18-95C7-5EE2261D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AAE57-CF7F-472B-859D-CF2D066A7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67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220CA2-DD93-4F9C-B832-CBAD68037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0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B7B86D-6FDD-465F-813D-552306E04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795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40DFBE-44AF-4B7C-8671-601C49FCF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0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0FBDF4-44EB-4923-8CB6-C7AA2522D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1675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FCAF8C-4634-4DD0-8F41-E4D34611281A}"/>
                  </a:ext>
                </a:extLst>
              </p:cNvPr>
              <p:cNvSpPr txBox="1"/>
              <p:nvPr/>
            </p:nvSpPr>
            <p:spPr>
              <a:xfrm>
                <a:off x="75247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B9BE15-C5D4-43DA-9332-FF272844248B}"/>
                  </a:ext>
                </a:extLst>
              </p:cNvPr>
              <p:cNvSpPr txBox="1"/>
              <p:nvPr/>
            </p:nvSpPr>
            <p:spPr>
              <a:xfrm>
                <a:off x="5753100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4852F-1BFB-4637-AA55-3E51EE50D0EF}"/>
                  </a:ext>
                </a:extLst>
              </p:cNvPr>
              <p:cNvSpPr txBox="1"/>
              <p:nvPr/>
            </p:nvSpPr>
            <p:spPr>
              <a:xfrm>
                <a:off x="854392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9811B59-34A6-41B9-83C6-0F565792F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80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9A736-2CE3-4CE1-94F2-80E901F40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9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36AA7B-1F7E-4B07-A696-F1E371797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03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DBEA50-7808-46C0-A92F-41909766DDAC}"/>
                </a:ext>
              </a:extLst>
            </p:cNvPr>
            <p:cNvCxnSpPr/>
            <p:nvPr/>
          </p:nvCxnSpPr>
          <p:spPr>
            <a:xfrm>
              <a:off x="319087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F5E7E-D8DA-4580-873F-CF1807058F71}"/>
                </a:ext>
              </a:extLst>
            </p:cNvPr>
            <p:cNvCxnSpPr/>
            <p:nvPr/>
          </p:nvCxnSpPr>
          <p:spPr>
            <a:xfrm>
              <a:off x="572452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0EE1F9-DB81-4D1D-A953-9A8223171987}"/>
                </a:ext>
              </a:extLst>
            </p:cNvPr>
            <p:cNvCxnSpPr/>
            <p:nvPr/>
          </p:nvCxnSpPr>
          <p:spPr>
            <a:xfrm>
              <a:off x="8515350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147A85-D562-41B8-82D5-1E425F3D806D}"/>
                </a:ext>
              </a:extLst>
            </p:cNvPr>
            <p:cNvSpPr/>
            <p:nvPr/>
          </p:nvSpPr>
          <p:spPr>
            <a:xfrm>
              <a:off x="715636" y="5331788"/>
              <a:ext cx="10458442" cy="1076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C9BDD5-AC67-408B-B1C8-8BAC56E5E688}"/>
              </a:ext>
            </a:extLst>
          </p:cNvPr>
          <p:cNvGrpSpPr/>
          <p:nvPr/>
        </p:nvGrpSpPr>
        <p:grpSpPr>
          <a:xfrm>
            <a:off x="4851641" y="5137427"/>
            <a:ext cx="1278036" cy="1208471"/>
            <a:chOff x="6169631" y="5223466"/>
            <a:chExt cx="1238660" cy="1223272"/>
          </a:xfrm>
        </p:grpSpPr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64621415-4703-4650-AA51-99B26D70B59D}"/>
                </a:ext>
              </a:extLst>
            </p:cNvPr>
            <p:cNvSpPr/>
            <p:nvPr/>
          </p:nvSpPr>
          <p:spPr>
            <a:xfrm>
              <a:off x="6169631" y="5225847"/>
              <a:ext cx="1238660" cy="1220891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E2525D-5B06-4A3C-BC34-683A97A5FD20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4Q2024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EE28A09-66A3-47FD-8B77-64E3C1F76A86}"/>
              </a:ext>
            </a:extLst>
          </p:cNvPr>
          <p:cNvSpPr txBox="1"/>
          <p:nvPr/>
        </p:nvSpPr>
        <p:spPr>
          <a:xfrm>
            <a:off x="3588278" y="5160544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3Q2024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D7D53834-AED5-4272-931E-4E2FF1A154F5}"/>
              </a:ext>
            </a:extLst>
          </p:cNvPr>
          <p:cNvSpPr txBox="1">
            <a:spLocks/>
          </p:cNvSpPr>
          <p:nvPr/>
        </p:nvSpPr>
        <p:spPr>
          <a:xfrm>
            <a:off x="2778517" y="6601229"/>
            <a:ext cx="9144000" cy="170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2024 Company Confidential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81E82-383A-4020-8A6E-9CFD47E7CBEA}"/>
              </a:ext>
            </a:extLst>
          </p:cNvPr>
          <p:cNvGrpSpPr/>
          <p:nvPr/>
        </p:nvGrpSpPr>
        <p:grpSpPr>
          <a:xfrm>
            <a:off x="9075354" y="108803"/>
            <a:ext cx="2699018" cy="880241"/>
            <a:chOff x="9075354" y="108803"/>
            <a:chExt cx="2699018" cy="8802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A77FA55-C643-4B18-B48E-D2FC024F362A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856D29-E09D-4CD6-9042-7C4266738E51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85355A-53F6-463E-8AE3-16897B17AD72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783CFAC-EB81-4936-84D6-C77D2D80CD96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E939CA7-4A2A-4509-9C33-42776BDB1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C62010-1815-49A7-BAF2-9620D25EEA13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9B513D7-C23A-4AB9-9A1A-054EB2E113A8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EF2983-7701-4B73-937A-68AA4DF3D1E3}"/>
                </a:ext>
              </a:extLst>
            </p:cNvPr>
            <p:cNvSpPr txBox="1"/>
            <p:nvPr/>
          </p:nvSpPr>
          <p:spPr>
            <a:xfrm>
              <a:off x="9075354" y="108803"/>
              <a:ext cx="2104838" cy="880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OEM EA/LAP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GAP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Planned EOL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2F45DFF-3D24-4781-8A69-AE44FF81AD90}"/>
              </a:ext>
            </a:extLst>
          </p:cNvPr>
          <p:cNvSpPr txBox="1"/>
          <p:nvPr/>
        </p:nvSpPr>
        <p:spPr>
          <a:xfrm>
            <a:off x="2244091" y="515568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2Q2024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7E0B4E3-E6A7-402D-B252-F1F1EB6F49A5}"/>
              </a:ext>
            </a:extLst>
          </p:cNvPr>
          <p:cNvSpPr txBox="1"/>
          <p:nvPr/>
        </p:nvSpPr>
        <p:spPr>
          <a:xfrm>
            <a:off x="872487" y="515022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1Q2024</a:t>
            </a:r>
          </a:p>
        </p:txBody>
      </p:sp>
      <p:pic>
        <p:nvPicPr>
          <p:cNvPr id="83" name="Picture 11" descr="Logo&#10;&#10;Description automatically generated">
            <a:extLst>
              <a:ext uri="{FF2B5EF4-FFF2-40B4-BE49-F238E27FC236}">
                <a16:creationId xmlns:a16="http://schemas.microsoft.com/office/drawing/2014/main" id="{627C43A2-81F3-40BA-AF89-0938D1DF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5" y="259943"/>
            <a:ext cx="1373468" cy="872963"/>
          </a:xfrm>
          <a:prstGeom prst="rect">
            <a:avLst/>
          </a:prstGeom>
        </p:spPr>
      </p:pic>
      <p:sp>
        <p:nvSpPr>
          <p:cNvPr id="84" name="Rounded Rectangle 54">
            <a:extLst>
              <a:ext uri="{FF2B5EF4-FFF2-40B4-BE49-F238E27FC236}">
                <a16:creationId xmlns:a16="http://schemas.microsoft.com/office/drawing/2014/main" id="{65600DDD-55A1-4678-8695-154616443AB1}"/>
              </a:ext>
            </a:extLst>
          </p:cNvPr>
          <p:cNvSpPr/>
          <p:nvPr/>
        </p:nvSpPr>
        <p:spPr>
          <a:xfrm>
            <a:off x="3499164" y="5140867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ounded Rectangle 54">
            <a:extLst>
              <a:ext uri="{FF2B5EF4-FFF2-40B4-BE49-F238E27FC236}">
                <a16:creationId xmlns:a16="http://schemas.microsoft.com/office/drawing/2014/main" id="{4BB6F7B5-B1AF-402F-8E24-DD9C2A15C107}"/>
              </a:ext>
            </a:extLst>
          </p:cNvPr>
          <p:cNvSpPr/>
          <p:nvPr/>
        </p:nvSpPr>
        <p:spPr>
          <a:xfrm>
            <a:off x="2157038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F7C990C1-CC27-49F3-BF53-76319FB57641}"/>
              </a:ext>
            </a:extLst>
          </p:cNvPr>
          <p:cNvSpPr/>
          <p:nvPr/>
        </p:nvSpPr>
        <p:spPr>
          <a:xfrm>
            <a:off x="816259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2F7CB1E-B972-4C5B-8465-888EAAD954B6}"/>
              </a:ext>
            </a:extLst>
          </p:cNvPr>
          <p:cNvSpPr txBox="1"/>
          <p:nvPr/>
        </p:nvSpPr>
        <p:spPr>
          <a:xfrm>
            <a:off x="3588278" y="516054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3Q2024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37A97EF-63E7-43C0-8BD8-42DFF5FAC091}"/>
              </a:ext>
            </a:extLst>
          </p:cNvPr>
          <p:cNvSpPr txBox="1"/>
          <p:nvPr/>
        </p:nvSpPr>
        <p:spPr>
          <a:xfrm>
            <a:off x="2244091" y="5155683"/>
            <a:ext cx="116461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Q2024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1CF19F-4B38-424C-8C8D-864F41A65B2F}"/>
              </a:ext>
            </a:extLst>
          </p:cNvPr>
          <p:cNvSpPr txBox="1"/>
          <p:nvPr/>
        </p:nvSpPr>
        <p:spPr>
          <a:xfrm>
            <a:off x="872487" y="5150224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Q2024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DFB524-8569-4898-B7AA-626CE1042DF0}"/>
              </a:ext>
            </a:extLst>
          </p:cNvPr>
          <p:cNvSpPr txBox="1"/>
          <p:nvPr/>
        </p:nvSpPr>
        <p:spPr>
          <a:xfrm rot="16200000">
            <a:off x="303688" y="1582992"/>
            <a:ext cx="570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A4F4C3-8A9D-4588-ADBD-FF3493F48BFE}"/>
              </a:ext>
            </a:extLst>
          </p:cNvPr>
          <p:cNvSpPr txBox="1"/>
          <p:nvPr/>
        </p:nvSpPr>
        <p:spPr>
          <a:xfrm rot="16200000">
            <a:off x="-116351" y="2845672"/>
            <a:ext cx="1414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67F2B8-F558-42F7-9726-FD7D1C74E07D}"/>
              </a:ext>
            </a:extLst>
          </p:cNvPr>
          <p:cNvSpPr txBox="1"/>
          <p:nvPr/>
        </p:nvSpPr>
        <p:spPr>
          <a:xfrm rot="16200000">
            <a:off x="111251" y="4003773"/>
            <a:ext cx="96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E763AB-0BAA-4291-8D01-00634556D21A}"/>
              </a:ext>
            </a:extLst>
          </p:cNvPr>
          <p:cNvSpPr txBox="1"/>
          <p:nvPr/>
        </p:nvSpPr>
        <p:spPr>
          <a:xfrm>
            <a:off x="1532439" y="348171"/>
            <a:ext cx="768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Thunderbolt™ Adapters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B28EF6D-7671-45C0-9438-AC13D02779B4}"/>
              </a:ext>
            </a:extLst>
          </p:cNvPr>
          <p:cNvCxnSpPr/>
          <p:nvPr/>
        </p:nvCxnSpPr>
        <p:spPr>
          <a:xfrm>
            <a:off x="734383" y="4098639"/>
            <a:ext cx="11064240" cy="0"/>
          </a:xfrm>
          <a:prstGeom prst="straightConnector1">
            <a:avLst/>
          </a:prstGeom>
          <a:ln w="88900">
            <a:solidFill>
              <a:srgbClr val="8F8377"/>
            </a:solidFill>
            <a:headEnd type="non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Subtitle 4">
            <a:extLst>
              <a:ext uri="{FF2B5EF4-FFF2-40B4-BE49-F238E27FC236}">
                <a16:creationId xmlns:a16="http://schemas.microsoft.com/office/drawing/2014/main" id="{63521697-81FD-48C6-9986-476FB80FF2E8}"/>
              </a:ext>
            </a:extLst>
          </p:cNvPr>
          <p:cNvSpPr txBox="1">
            <a:spLocks/>
          </p:cNvSpPr>
          <p:nvPr/>
        </p:nvSpPr>
        <p:spPr>
          <a:xfrm>
            <a:off x="720349" y="3820477"/>
            <a:ext cx="10255888" cy="26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ThunderLink® FC 3162/3322 dual port </a:t>
            </a:r>
            <a:r>
              <a:rPr lang="en-US" sz="1800" baseline="30000" dirty="0">
                <a:solidFill>
                  <a:prstClr val="black"/>
                </a:solidFill>
              </a:rPr>
              <a:t>Thunderbolt 3 (Thunderbolt 4 compatible) to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port SFP+ 16Gb/32Gb Fibre Channel, includes MultiPath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™</a:t>
            </a:r>
          </a:p>
        </p:txBody>
      </p:sp>
      <p:sp>
        <p:nvSpPr>
          <p:cNvPr id="70" name="Subtitle 4">
            <a:extLst>
              <a:ext uri="{FF2B5EF4-FFF2-40B4-BE49-F238E27FC236}">
                <a16:creationId xmlns:a16="http://schemas.microsoft.com/office/drawing/2014/main" id="{8F910941-BECC-4A4A-A7AE-B561F073B050}"/>
              </a:ext>
            </a:extLst>
          </p:cNvPr>
          <p:cNvSpPr txBox="1">
            <a:spLocks/>
          </p:cNvSpPr>
          <p:nvPr/>
        </p:nvSpPr>
        <p:spPr>
          <a:xfrm>
            <a:off x="726742" y="2328352"/>
            <a:ext cx="9028841" cy="26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ThunderLink® NS 3252 </a:t>
            </a:r>
            <a:r>
              <a:rPr lang="en-US" sz="1800" baseline="30000" dirty="0">
                <a:solidFill>
                  <a:prstClr val="black"/>
                </a:solidFill>
              </a:rPr>
              <a:t>dual port Thunderbolt 3 (Thunderbolt 4 compatible) to dual port SFP28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25GbE, including ATTO 360 software support*</a:t>
            </a:r>
          </a:p>
        </p:txBody>
      </p:sp>
      <p:sp>
        <p:nvSpPr>
          <p:cNvPr id="71" name="Subtitle 4">
            <a:extLst>
              <a:ext uri="{FF2B5EF4-FFF2-40B4-BE49-F238E27FC236}">
                <a16:creationId xmlns:a16="http://schemas.microsoft.com/office/drawing/2014/main" id="{418930DF-C3F2-4410-97C8-50E6E399CBF8}"/>
              </a:ext>
            </a:extLst>
          </p:cNvPr>
          <p:cNvSpPr txBox="1">
            <a:spLocks/>
          </p:cNvSpPr>
          <p:nvPr/>
        </p:nvSpPr>
        <p:spPr>
          <a:xfrm>
            <a:off x="715985" y="1688631"/>
            <a:ext cx="6928472" cy="26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ThunderLink® SH 3128 dual port Thunderbolt 3 (Thunderbolt 4 compatible) to dual port 12Gb SAS/SATA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9682519-41E3-4333-8707-CE00C9862AE7}"/>
              </a:ext>
            </a:extLst>
          </p:cNvPr>
          <p:cNvCxnSpPr>
            <a:cxnSpLocks/>
          </p:cNvCxnSpPr>
          <p:nvPr/>
        </p:nvCxnSpPr>
        <p:spPr>
          <a:xfrm>
            <a:off x="715985" y="1953743"/>
            <a:ext cx="11009291" cy="0"/>
          </a:xfrm>
          <a:prstGeom prst="straightConnector1">
            <a:avLst/>
          </a:prstGeom>
          <a:ln w="88900">
            <a:solidFill>
              <a:srgbClr val="8F8377"/>
            </a:solidFill>
            <a:headEnd type="non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Subtitle 4">
            <a:extLst>
              <a:ext uri="{FF2B5EF4-FFF2-40B4-BE49-F238E27FC236}">
                <a16:creationId xmlns:a16="http://schemas.microsoft.com/office/drawing/2014/main" id="{2F18E983-4039-40C5-8A5B-8F0BFDFE4F78}"/>
              </a:ext>
            </a:extLst>
          </p:cNvPr>
          <p:cNvSpPr txBox="1">
            <a:spLocks/>
          </p:cNvSpPr>
          <p:nvPr/>
        </p:nvSpPr>
        <p:spPr>
          <a:xfrm>
            <a:off x="737132" y="2683688"/>
            <a:ext cx="9028841" cy="33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ThunderLink® N3 3102 dual port </a:t>
            </a:r>
            <a:r>
              <a:rPr lang="en-US" sz="1800" baseline="30000" dirty="0">
                <a:solidFill>
                  <a:prstClr val="black"/>
                </a:solidFill>
              </a:rPr>
              <a:t>Thunderbolt 3 (Thunderbolt 4 compatible) to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port SFP+ </a:t>
            </a:r>
            <a:r>
              <a:rPr lang="en-US" sz="1800" baseline="30000" dirty="0">
                <a:solidFill>
                  <a:prstClr val="black"/>
                </a:solidFill>
              </a:rPr>
              <a:t>10GbE, including ATTO 360 software support*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7AAFD0B-67D6-4F1B-8AE7-FA0CBEDAE8D9}"/>
              </a:ext>
            </a:extLst>
          </p:cNvPr>
          <p:cNvCxnSpPr>
            <a:cxnSpLocks/>
          </p:cNvCxnSpPr>
          <p:nvPr/>
        </p:nvCxnSpPr>
        <p:spPr>
          <a:xfrm>
            <a:off x="741851" y="2551642"/>
            <a:ext cx="10992669" cy="0"/>
          </a:xfrm>
          <a:prstGeom prst="straightConnector1">
            <a:avLst/>
          </a:prstGeom>
          <a:ln w="88900">
            <a:solidFill>
              <a:srgbClr val="8F8377"/>
            </a:solidFill>
            <a:headEnd type="non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A2995B-6E3D-41F3-84BC-1DD7C115AE3A}"/>
              </a:ext>
            </a:extLst>
          </p:cNvPr>
          <p:cNvCxnSpPr>
            <a:cxnSpLocks/>
          </p:cNvCxnSpPr>
          <p:nvPr/>
        </p:nvCxnSpPr>
        <p:spPr>
          <a:xfrm>
            <a:off x="743726" y="2892469"/>
            <a:ext cx="11030646" cy="0"/>
          </a:xfrm>
          <a:prstGeom prst="straightConnector1">
            <a:avLst/>
          </a:prstGeom>
          <a:ln w="88900">
            <a:solidFill>
              <a:srgbClr val="8F8377"/>
            </a:solidFill>
            <a:headEnd type="non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E0D913C-9D8A-4EC1-B77C-5C204F86C21E}"/>
              </a:ext>
            </a:extLst>
          </p:cNvPr>
          <p:cNvSpPr txBox="1"/>
          <p:nvPr/>
        </p:nvSpPr>
        <p:spPr>
          <a:xfrm rot="16200000">
            <a:off x="-122404" y="5704707"/>
            <a:ext cx="143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</p:txBody>
      </p:sp>
      <p:sp>
        <p:nvSpPr>
          <p:cNvPr id="79" name="Subtitle 4">
            <a:extLst>
              <a:ext uri="{FF2B5EF4-FFF2-40B4-BE49-F238E27FC236}">
                <a16:creationId xmlns:a16="http://schemas.microsoft.com/office/drawing/2014/main" id="{B2EAA8B2-F434-408F-AC3E-AD36DF2D05F9}"/>
              </a:ext>
            </a:extLst>
          </p:cNvPr>
          <p:cNvSpPr txBox="1">
            <a:spLocks/>
          </p:cNvSpPr>
          <p:nvPr/>
        </p:nvSpPr>
        <p:spPr>
          <a:xfrm>
            <a:off x="717882" y="3024515"/>
            <a:ext cx="9414090" cy="26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ThunderLink® N3 3102T dual port </a:t>
            </a:r>
            <a:r>
              <a:rPr lang="en-US" sz="1800" baseline="30000" dirty="0">
                <a:solidFill>
                  <a:prstClr val="black"/>
                </a:solidFill>
              </a:rPr>
              <a:t>Thunderbolt 3 (Thunderbolt 4 compatible) to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port RJ45 SFP+ </a:t>
            </a:r>
            <a:r>
              <a:rPr lang="en-US" sz="1800" baseline="30000" dirty="0">
                <a:solidFill>
                  <a:prstClr val="black"/>
                </a:solidFill>
              </a:rPr>
              <a:t>10GbE, including ATTO 360 software support*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BA14B60-4DBE-4FB4-B852-FC6EC045DF49}"/>
              </a:ext>
            </a:extLst>
          </p:cNvPr>
          <p:cNvCxnSpPr>
            <a:cxnSpLocks/>
          </p:cNvCxnSpPr>
          <p:nvPr/>
        </p:nvCxnSpPr>
        <p:spPr>
          <a:xfrm>
            <a:off x="741851" y="3234986"/>
            <a:ext cx="11032521" cy="0"/>
          </a:xfrm>
          <a:prstGeom prst="straightConnector1">
            <a:avLst/>
          </a:prstGeom>
          <a:ln w="88900">
            <a:solidFill>
              <a:srgbClr val="8F8377"/>
            </a:solidFill>
            <a:headEnd type="non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Subtitle 4">
            <a:extLst>
              <a:ext uri="{FF2B5EF4-FFF2-40B4-BE49-F238E27FC236}">
                <a16:creationId xmlns:a16="http://schemas.microsoft.com/office/drawing/2014/main" id="{3460B518-7C11-4B61-918D-1C3042A12204}"/>
              </a:ext>
            </a:extLst>
          </p:cNvPr>
          <p:cNvSpPr txBox="1">
            <a:spLocks/>
          </p:cNvSpPr>
          <p:nvPr/>
        </p:nvSpPr>
        <p:spPr>
          <a:xfrm>
            <a:off x="736602" y="4705786"/>
            <a:ext cx="10642609" cy="40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 360,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ATTOview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ATTO Ethernet Suite software are included free-of-charge with all of our ThunderLink Ethernet adapters. These utilities provide performance 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analytics, and monitoring capabilities for macOS, Windows and Linux users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BACB247-A5E2-408B-9CC4-ACC1B0F64400}"/>
              </a:ext>
            </a:extLst>
          </p:cNvPr>
          <p:cNvSpPr txBox="1"/>
          <p:nvPr/>
        </p:nvSpPr>
        <p:spPr>
          <a:xfrm>
            <a:off x="4902216" y="5362573"/>
            <a:ext cx="128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0" indent="-53975">
              <a:buFont typeface="Arial" panose="020B0604020202020204" pitchFamily="34" charset="0"/>
              <a:buChar char="•"/>
              <a:defRPr/>
            </a:pPr>
            <a:r>
              <a:rPr lang="en-US" sz="1100" i="1" dirty="0">
                <a:solidFill>
                  <a:prstClr val="black"/>
                </a:solidFill>
              </a:rPr>
              <a:t>General updates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ACEBF6-74C3-4982-9CDC-B8FE54B88E72}"/>
              </a:ext>
            </a:extLst>
          </p:cNvPr>
          <p:cNvGrpSpPr/>
          <p:nvPr/>
        </p:nvGrpSpPr>
        <p:grpSpPr>
          <a:xfrm>
            <a:off x="3530612" y="5160533"/>
            <a:ext cx="1280463" cy="1210775"/>
            <a:chOff x="6206810" y="5223466"/>
            <a:chExt cx="1183696" cy="1162776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707E82D-0B72-4D50-881E-06F4CD2455A5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3Q2024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18F901F-5A36-4AED-B39F-53503C60CCFB}"/>
                </a:ext>
              </a:extLst>
            </p:cNvPr>
            <p:cNvSpPr txBox="1"/>
            <p:nvPr/>
          </p:nvSpPr>
          <p:spPr>
            <a:xfrm>
              <a:off x="6206810" y="5366507"/>
              <a:ext cx="1183696" cy="101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lvl="0" indent="-53975">
                <a:buFont typeface="Arial" panose="020B0604020202020204" pitchFamily="34" charset="0"/>
                <a:buChar char="•"/>
                <a:defRPr/>
              </a:pPr>
              <a:r>
                <a:rPr lang="en-US" sz="1050" i="1" dirty="0">
                  <a:solidFill>
                    <a:prstClr val="black"/>
                  </a:solidFill>
                </a:rPr>
                <a:t>ATTO 360 codename Enterprise – Remote tuning profiles and management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A853AF2-71F1-4DAC-8133-98B115311988}"/>
              </a:ext>
            </a:extLst>
          </p:cNvPr>
          <p:cNvGrpSpPr/>
          <p:nvPr/>
        </p:nvGrpSpPr>
        <p:grpSpPr>
          <a:xfrm>
            <a:off x="2186425" y="5155683"/>
            <a:ext cx="1280463" cy="467706"/>
            <a:chOff x="6206810" y="5223466"/>
            <a:chExt cx="1183696" cy="449164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E34C960-4C78-413B-A4EE-A7393D37268A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i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Q2024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CC6A8BB-C663-498C-9AA5-74D7A61CD18F}"/>
                </a:ext>
              </a:extLst>
            </p:cNvPr>
            <p:cNvSpPr txBox="1"/>
            <p:nvPr/>
          </p:nvSpPr>
          <p:spPr>
            <a:xfrm>
              <a:off x="6206810" y="5421391"/>
              <a:ext cx="1183696" cy="25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lvl="0" indent="-53975">
                <a:buFont typeface="Arial" panose="020B0604020202020204" pitchFamily="34" charset="0"/>
                <a:buChar char="•"/>
                <a:defRPr/>
              </a:pPr>
              <a:r>
                <a:rPr lang="en-US" sz="1100" i="1" dirty="0">
                  <a:solidFill>
                    <a:prstClr val="black"/>
                  </a:solidFill>
                </a:rPr>
                <a:t>General updates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BEA8371-8DD3-414C-9D5D-FB789A77BF15}"/>
              </a:ext>
            </a:extLst>
          </p:cNvPr>
          <p:cNvGrpSpPr/>
          <p:nvPr/>
        </p:nvGrpSpPr>
        <p:grpSpPr>
          <a:xfrm>
            <a:off x="814822" y="5150224"/>
            <a:ext cx="1280463" cy="806260"/>
            <a:chOff x="6206811" y="5223466"/>
            <a:chExt cx="1183696" cy="77429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52A1D03-2043-49D1-81DB-064C9947585F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i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Q2024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2AD1163-F0E7-419B-BF6E-DB4375622359}"/>
                </a:ext>
              </a:extLst>
            </p:cNvPr>
            <p:cNvSpPr txBox="1"/>
            <p:nvPr/>
          </p:nvSpPr>
          <p:spPr>
            <a:xfrm>
              <a:off x="6206811" y="5421391"/>
              <a:ext cx="1183696" cy="5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lvl="0" indent="-53975">
                <a:buFont typeface="Arial" panose="020B0604020202020204" pitchFamily="34" charset="0"/>
                <a:buChar char="•"/>
                <a:defRPr/>
              </a:pPr>
              <a:r>
                <a:rPr lang="en-US" sz="1100" i="1" dirty="0">
                  <a:solidFill>
                    <a:prstClr val="black"/>
                  </a:solidFill>
                </a:rPr>
                <a:t>ATTO 360 version 5.5 – All new partner profiles</a:t>
              </a:r>
            </a:p>
          </p:txBody>
        </p:sp>
      </p:grpSp>
      <p:sp>
        <p:nvSpPr>
          <p:cNvPr id="117" name="Subtitle 4">
            <a:extLst>
              <a:ext uri="{FF2B5EF4-FFF2-40B4-BE49-F238E27FC236}">
                <a16:creationId xmlns:a16="http://schemas.microsoft.com/office/drawing/2014/main" id="{9C6CE6AE-9C1F-4C1E-B130-6EFA64130DA2}"/>
              </a:ext>
            </a:extLst>
          </p:cNvPr>
          <p:cNvSpPr txBox="1">
            <a:spLocks/>
          </p:cNvSpPr>
          <p:nvPr/>
        </p:nvSpPr>
        <p:spPr>
          <a:xfrm>
            <a:off x="4687816" y="3406763"/>
            <a:ext cx="7037460" cy="264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1800" baseline="30000" dirty="0">
                <a:solidFill>
                  <a:prstClr val="black"/>
                </a:solidFill>
                <a:latin typeface="Calibri" panose="020F0502020204030204"/>
              </a:rPr>
              <a:t>ThunderLink® NS 51X2 dual port Thunderbolt 5 (Thunderbolt 3 &amp; 4 compatible) to dual port QSFP28 100GbE 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BC2C09F-95B3-4BA8-B51B-370FF7D5D24D}"/>
              </a:ext>
            </a:extLst>
          </p:cNvPr>
          <p:cNvCxnSpPr>
            <a:cxnSpLocks/>
          </p:cNvCxnSpPr>
          <p:nvPr/>
        </p:nvCxnSpPr>
        <p:spPr>
          <a:xfrm>
            <a:off x="6201915" y="3637693"/>
            <a:ext cx="5596708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799BF1FE-2343-478B-887E-EFF3C2C737C5}"/>
              </a:ext>
            </a:extLst>
          </p:cNvPr>
          <p:cNvSpPr/>
          <p:nvPr/>
        </p:nvSpPr>
        <p:spPr>
          <a:xfrm>
            <a:off x="6063903" y="3548348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7A6D951-5559-4E60-BC3D-2A70DA37EC67}"/>
              </a:ext>
            </a:extLst>
          </p:cNvPr>
          <p:cNvSpPr/>
          <p:nvPr/>
        </p:nvSpPr>
        <p:spPr>
          <a:xfrm>
            <a:off x="7190434" y="3529419"/>
            <a:ext cx="236069" cy="233379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Subtitle 4">
            <a:extLst>
              <a:ext uri="{FF2B5EF4-FFF2-40B4-BE49-F238E27FC236}">
                <a16:creationId xmlns:a16="http://schemas.microsoft.com/office/drawing/2014/main" id="{2A40C6E7-E9FE-4F24-8E33-CEDE427F43B8}"/>
              </a:ext>
            </a:extLst>
          </p:cNvPr>
          <p:cNvSpPr txBox="1">
            <a:spLocks/>
          </p:cNvSpPr>
          <p:nvPr/>
        </p:nvSpPr>
        <p:spPr>
          <a:xfrm>
            <a:off x="4840216" y="4235438"/>
            <a:ext cx="7037460" cy="264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1800" baseline="30000" dirty="0">
                <a:solidFill>
                  <a:prstClr val="black"/>
                </a:solidFill>
                <a:latin typeface="Calibri" panose="020F0502020204030204"/>
              </a:rPr>
              <a:t>ThunderLink® FC 5322 dual port Thunderbolt 5 (Thunderbolt 3 &amp; 4 compatible) to dual port SFP+ 16/32Gb FC 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4EA5EA5-C77C-4845-9E7D-37EABC2E6AEF}"/>
              </a:ext>
            </a:extLst>
          </p:cNvPr>
          <p:cNvCxnSpPr>
            <a:cxnSpLocks/>
          </p:cNvCxnSpPr>
          <p:nvPr/>
        </p:nvCxnSpPr>
        <p:spPr>
          <a:xfrm>
            <a:off x="7426503" y="4485418"/>
            <a:ext cx="4372120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D0989371-F478-4788-8874-CF4542377601}"/>
              </a:ext>
            </a:extLst>
          </p:cNvPr>
          <p:cNvSpPr/>
          <p:nvPr/>
        </p:nvSpPr>
        <p:spPr>
          <a:xfrm>
            <a:off x="7225953" y="4386548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A223257-A431-44BB-A294-24D02DAE5858}"/>
              </a:ext>
            </a:extLst>
          </p:cNvPr>
          <p:cNvSpPr/>
          <p:nvPr/>
        </p:nvSpPr>
        <p:spPr>
          <a:xfrm>
            <a:off x="8333434" y="4377144"/>
            <a:ext cx="236069" cy="233379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251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66ACFB8-5C17-4ACD-81B2-7B0350F1535A}"/>
              </a:ext>
            </a:extLst>
          </p:cNvPr>
          <p:cNvGrpSpPr/>
          <p:nvPr/>
        </p:nvGrpSpPr>
        <p:grpSpPr>
          <a:xfrm>
            <a:off x="304800" y="1110867"/>
            <a:ext cx="11648401" cy="5689983"/>
            <a:chOff x="304800" y="1771650"/>
            <a:chExt cx="10877549" cy="5029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DA8B73-E197-4557-B4AC-2A3044BF1C1D}"/>
                </a:ext>
              </a:extLst>
            </p:cNvPr>
            <p:cNvGrpSpPr/>
            <p:nvPr/>
          </p:nvGrpSpPr>
          <p:grpSpPr>
            <a:xfrm>
              <a:off x="304800" y="1771650"/>
              <a:ext cx="10877549" cy="5029200"/>
              <a:chOff x="752475" y="1743075"/>
              <a:chExt cx="10877549" cy="50292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DA6894-882D-4B35-B516-2340A60C925D}"/>
                  </a:ext>
                </a:extLst>
              </p:cNvPr>
              <p:cNvSpPr/>
              <p:nvPr/>
            </p:nvSpPr>
            <p:spPr>
              <a:xfrm>
                <a:off x="904875" y="1790700"/>
                <a:ext cx="257175" cy="4702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5B4117-218C-42C0-B5A7-42520892A17E}"/>
                  </a:ext>
                </a:extLst>
              </p:cNvPr>
              <p:cNvSpPr/>
              <p:nvPr/>
            </p:nvSpPr>
            <p:spPr>
              <a:xfrm rot="5400000">
                <a:off x="6070599" y="1212851"/>
                <a:ext cx="393699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EE0496-FEC8-45A0-A937-ABC834C9D569}"/>
                  </a:ext>
                </a:extLst>
              </p:cNvPr>
              <p:cNvSpPr/>
              <p:nvPr/>
            </p:nvSpPr>
            <p:spPr>
              <a:xfrm rot="5400000">
                <a:off x="6134097" y="-3476623"/>
                <a:ext cx="266702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2884704-A66D-4F15-ACAB-6B9BBDA3C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5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5C41FCD-BAFD-409B-93DB-9359F14F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715EBA-AEB2-479B-944C-D3DE21DFC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302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6120EA-6397-4C18-95C7-5EE2261D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AAE57-CF7F-472B-859D-CF2D066A7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67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220CA2-DD93-4F9C-B832-CBAD68037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0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B7B86D-6FDD-465F-813D-552306E04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795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40DFBE-44AF-4B7C-8671-601C49FCF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0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0FBDF4-44EB-4923-8CB6-C7AA2522D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1675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FCAF8C-4634-4DD0-8F41-E4D34611281A}"/>
                  </a:ext>
                </a:extLst>
              </p:cNvPr>
              <p:cNvSpPr txBox="1"/>
              <p:nvPr/>
            </p:nvSpPr>
            <p:spPr>
              <a:xfrm>
                <a:off x="75247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B9BE15-C5D4-43DA-9332-FF272844248B}"/>
                  </a:ext>
                </a:extLst>
              </p:cNvPr>
              <p:cNvSpPr txBox="1"/>
              <p:nvPr/>
            </p:nvSpPr>
            <p:spPr>
              <a:xfrm>
                <a:off x="5753100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4852F-1BFB-4637-AA55-3E51EE50D0EF}"/>
                  </a:ext>
                </a:extLst>
              </p:cNvPr>
              <p:cNvSpPr txBox="1"/>
              <p:nvPr/>
            </p:nvSpPr>
            <p:spPr>
              <a:xfrm>
                <a:off x="854392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9811B59-34A6-41B9-83C6-0F565792F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80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9A736-2CE3-4CE1-94F2-80E901F40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9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36AA7B-1F7E-4B07-A696-F1E371797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03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DBEA50-7808-46C0-A92F-41909766DDAC}"/>
                </a:ext>
              </a:extLst>
            </p:cNvPr>
            <p:cNvCxnSpPr/>
            <p:nvPr/>
          </p:nvCxnSpPr>
          <p:spPr>
            <a:xfrm>
              <a:off x="319087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F5E7E-D8DA-4580-873F-CF1807058F71}"/>
                </a:ext>
              </a:extLst>
            </p:cNvPr>
            <p:cNvCxnSpPr/>
            <p:nvPr/>
          </p:nvCxnSpPr>
          <p:spPr>
            <a:xfrm>
              <a:off x="572452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0EE1F9-DB81-4D1D-A953-9A8223171987}"/>
                </a:ext>
              </a:extLst>
            </p:cNvPr>
            <p:cNvCxnSpPr/>
            <p:nvPr/>
          </p:nvCxnSpPr>
          <p:spPr>
            <a:xfrm>
              <a:off x="8515350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147A85-D562-41B8-82D5-1E425F3D806D}"/>
                </a:ext>
              </a:extLst>
            </p:cNvPr>
            <p:cNvSpPr/>
            <p:nvPr/>
          </p:nvSpPr>
          <p:spPr>
            <a:xfrm>
              <a:off x="715636" y="5331788"/>
              <a:ext cx="10458442" cy="1076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C9BDD5-AC67-408B-B1C8-8BAC56E5E688}"/>
              </a:ext>
            </a:extLst>
          </p:cNvPr>
          <p:cNvGrpSpPr/>
          <p:nvPr/>
        </p:nvGrpSpPr>
        <p:grpSpPr>
          <a:xfrm>
            <a:off x="4851641" y="5137427"/>
            <a:ext cx="1278036" cy="1208471"/>
            <a:chOff x="6169631" y="5223466"/>
            <a:chExt cx="1238660" cy="1223272"/>
          </a:xfrm>
        </p:grpSpPr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64621415-4703-4650-AA51-99B26D70B59D}"/>
                </a:ext>
              </a:extLst>
            </p:cNvPr>
            <p:cNvSpPr/>
            <p:nvPr/>
          </p:nvSpPr>
          <p:spPr>
            <a:xfrm>
              <a:off x="6169631" y="5225847"/>
              <a:ext cx="1238660" cy="1220891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E2525D-5B06-4A3C-BC34-683A97A5FD20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4Q2024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EE28A09-66A3-47FD-8B77-64E3C1F76A86}"/>
              </a:ext>
            </a:extLst>
          </p:cNvPr>
          <p:cNvSpPr txBox="1"/>
          <p:nvPr/>
        </p:nvSpPr>
        <p:spPr>
          <a:xfrm>
            <a:off x="3588278" y="5160544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3Q2024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D7D53834-AED5-4272-931E-4E2FF1A154F5}"/>
              </a:ext>
            </a:extLst>
          </p:cNvPr>
          <p:cNvSpPr txBox="1">
            <a:spLocks/>
          </p:cNvSpPr>
          <p:nvPr/>
        </p:nvSpPr>
        <p:spPr>
          <a:xfrm>
            <a:off x="2778517" y="6601229"/>
            <a:ext cx="9144000" cy="170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2024 Company Confidential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81E82-383A-4020-8A6E-9CFD47E7CBEA}"/>
              </a:ext>
            </a:extLst>
          </p:cNvPr>
          <p:cNvGrpSpPr/>
          <p:nvPr/>
        </p:nvGrpSpPr>
        <p:grpSpPr>
          <a:xfrm>
            <a:off x="9075354" y="108803"/>
            <a:ext cx="2699018" cy="880241"/>
            <a:chOff x="9075354" y="108803"/>
            <a:chExt cx="2699018" cy="8802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A77FA55-C643-4B18-B48E-D2FC024F362A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856D29-E09D-4CD6-9042-7C4266738E51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85355A-53F6-463E-8AE3-16897B17AD72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783CFAC-EB81-4936-84D6-C77D2D80CD96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E939CA7-4A2A-4509-9C33-42776BDB1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C62010-1815-49A7-BAF2-9620D25EEA13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9B513D7-C23A-4AB9-9A1A-054EB2E113A8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EF2983-7701-4B73-937A-68AA4DF3D1E3}"/>
                </a:ext>
              </a:extLst>
            </p:cNvPr>
            <p:cNvSpPr txBox="1"/>
            <p:nvPr/>
          </p:nvSpPr>
          <p:spPr>
            <a:xfrm>
              <a:off x="9075354" y="108803"/>
              <a:ext cx="2104838" cy="880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OEM EA/LAP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GAP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Planned EOL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2F45DFF-3D24-4781-8A69-AE44FF81AD90}"/>
              </a:ext>
            </a:extLst>
          </p:cNvPr>
          <p:cNvSpPr txBox="1"/>
          <p:nvPr/>
        </p:nvSpPr>
        <p:spPr>
          <a:xfrm>
            <a:off x="2244091" y="515568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2Q2024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7E0B4E3-E6A7-402D-B252-F1F1EB6F49A5}"/>
              </a:ext>
            </a:extLst>
          </p:cNvPr>
          <p:cNvSpPr txBox="1"/>
          <p:nvPr/>
        </p:nvSpPr>
        <p:spPr>
          <a:xfrm>
            <a:off x="872487" y="515022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1Q2024</a:t>
            </a:r>
          </a:p>
        </p:txBody>
      </p:sp>
      <p:pic>
        <p:nvPicPr>
          <p:cNvPr id="83" name="Picture 11" descr="Logo&#10;&#10;Description automatically generated">
            <a:extLst>
              <a:ext uri="{FF2B5EF4-FFF2-40B4-BE49-F238E27FC236}">
                <a16:creationId xmlns:a16="http://schemas.microsoft.com/office/drawing/2014/main" id="{627C43A2-81F3-40BA-AF89-0938D1DF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5" y="259943"/>
            <a:ext cx="1373468" cy="872963"/>
          </a:xfrm>
          <a:prstGeom prst="rect">
            <a:avLst/>
          </a:prstGeom>
        </p:spPr>
      </p:pic>
      <p:sp>
        <p:nvSpPr>
          <p:cNvPr id="84" name="Rounded Rectangle 54">
            <a:extLst>
              <a:ext uri="{FF2B5EF4-FFF2-40B4-BE49-F238E27FC236}">
                <a16:creationId xmlns:a16="http://schemas.microsoft.com/office/drawing/2014/main" id="{65600DDD-55A1-4678-8695-154616443AB1}"/>
              </a:ext>
            </a:extLst>
          </p:cNvPr>
          <p:cNvSpPr/>
          <p:nvPr/>
        </p:nvSpPr>
        <p:spPr>
          <a:xfrm>
            <a:off x="3499164" y="5140867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ounded Rectangle 54">
            <a:extLst>
              <a:ext uri="{FF2B5EF4-FFF2-40B4-BE49-F238E27FC236}">
                <a16:creationId xmlns:a16="http://schemas.microsoft.com/office/drawing/2014/main" id="{4BB6F7B5-B1AF-402F-8E24-DD9C2A15C107}"/>
              </a:ext>
            </a:extLst>
          </p:cNvPr>
          <p:cNvSpPr/>
          <p:nvPr/>
        </p:nvSpPr>
        <p:spPr>
          <a:xfrm>
            <a:off x="2157038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F7C990C1-CC27-49F3-BF53-76319FB57641}"/>
              </a:ext>
            </a:extLst>
          </p:cNvPr>
          <p:cNvSpPr/>
          <p:nvPr/>
        </p:nvSpPr>
        <p:spPr>
          <a:xfrm>
            <a:off x="816259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2F7CB1E-B972-4C5B-8465-888EAAD954B6}"/>
              </a:ext>
            </a:extLst>
          </p:cNvPr>
          <p:cNvSpPr txBox="1"/>
          <p:nvPr/>
        </p:nvSpPr>
        <p:spPr>
          <a:xfrm>
            <a:off x="3588278" y="516054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3Q2024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37A97EF-63E7-43C0-8BD8-42DFF5FAC091}"/>
              </a:ext>
            </a:extLst>
          </p:cNvPr>
          <p:cNvSpPr txBox="1"/>
          <p:nvPr/>
        </p:nvSpPr>
        <p:spPr>
          <a:xfrm>
            <a:off x="2244091" y="5155683"/>
            <a:ext cx="116461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Q2024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1CF19F-4B38-424C-8C8D-864F41A65B2F}"/>
              </a:ext>
            </a:extLst>
          </p:cNvPr>
          <p:cNvSpPr txBox="1"/>
          <p:nvPr/>
        </p:nvSpPr>
        <p:spPr>
          <a:xfrm>
            <a:off x="872487" y="5150224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Q2024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0D913C-9D8A-4EC1-B77C-5C204F86C21E}"/>
              </a:ext>
            </a:extLst>
          </p:cNvPr>
          <p:cNvSpPr txBox="1"/>
          <p:nvPr/>
        </p:nvSpPr>
        <p:spPr>
          <a:xfrm rot="16200000">
            <a:off x="-112879" y="5666607"/>
            <a:ext cx="143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707E82D-0B72-4D50-881E-06F4CD2455A5}"/>
              </a:ext>
            </a:extLst>
          </p:cNvPr>
          <p:cNvSpPr txBox="1"/>
          <p:nvPr/>
        </p:nvSpPr>
        <p:spPr>
          <a:xfrm>
            <a:off x="3588278" y="5160533"/>
            <a:ext cx="116461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3Q2024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E34C960-4C78-413B-A4EE-A7393D37268A}"/>
              </a:ext>
            </a:extLst>
          </p:cNvPr>
          <p:cNvSpPr txBox="1"/>
          <p:nvPr/>
        </p:nvSpPr>
        <p:spPr>
          <a:xfrm>
            <a:off x="2244091" y="5155683"/>
            <a:ext cx="116461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Q2024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52A1D03-2043-49D1-81DB-064C9947585F}"/>
              </a:ext>
            </a:extLst>
          </p:cNvPr>
          <p:cNvSpPr txBox="1"/>
          <p:nvPr/>
        </p:nvSpPr>
        <p:spPr>
          <a:xfrm>
            <a:off x="872487" y="5150224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Q2024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12375FA-B52E-4F95-B307-5AE5BB9F6A24}"/>
              </a:ext>
            </a:extLst>
          </p:cNvPr>
          <p:cNvSpPr txBox="1"/>
          <p:nvPr/>
        </p:nvSpPr>
        <p:spPr>
          <a:xfrm>
            <a:off x="1532439" y="375454"/>
            <a:ext cx="768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XstreamCORE®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ntelligent Bridges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A516CE8-9E32-4208-871E-8FABCB92F49C}"/>
              </a:ext>
            </a:extLst>
          </p:cNvPr>
          <p:cNvSpPr txBox="1"/>
          <p:nvPr/>
        </p:nvSpPr>
        <p:spPr>
          <a:xfrm rot="16200000">
            <a:off x="-168709" y="4389112"/>
            <a:ext cx="1466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411A59E-AC8F-4011-85C9-B87D4773B710}"/>
              </a:ext>
            </a:extLst>
          </p:cNvPr>
          <p:cNvSpPr txBox="1"/>
          <p:nvPr/>
        </p:nvSpPr>
        <p:spPr>
          <a:xfrm rot="16200000">
            <a:off x="-135998" y="2360472"/>
            <a:ext cx="143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Fibre Channel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384433E-E19F-405C-8010-ECD51B5E07F6}"/>
              </a:ext>
            </a:extLst>
          </p:cNvPr>
          <p:cNvSpPr txBox="1"/>
          <p:nvPr/>
        </p:nvSpPr>
        <p:spPr>
          <a:xfrm>
            <a:off x="4902216" y="5362573"/>
            <a:ext cx="128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0" indent="-53975">
              <a:buFont typeface="Arial" panose="020B0604020202020204" pitchFamily="34" charset="0"/>
              <a:buChar char="•"/>
              <a:defRPr/>
            </a:pPr>
            <a:r>
              <a:rPr lang="en-US" sz="1100" i="1" dirty="0">
                <a:solidFill>
                  <a:prstClr val="black"/>
                </a:solidFill>
              </a:rPr>
              <a:t>General updates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71EE79F-641E-4EFF-88D0-6B5A22C66FBC}"/>
              </a:ext>
            </a:extLst>
          </p:cNvPr>
          <p:cNvGrpSpPr/>
          <p:nvPr/>
        </p:nvGrpSpPr>
        <p:grpSpPr>
          <a:xfrm>
            <a:off x="3530612" y="5160542"/>
            <a:ext cx="1280463" cy="467706"/>
            <a:chOff x="6206810" y="5223466"/>
            <a:chExt cx="1183696" cy="449164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8ECBCDB6-B869-4165-B35D-A54003F79925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3Q2024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0DE9456-3D96-49CB-A54A-A87A2BCFB06B}"/>
                </a:ext>
              </a:extLst>
            </p:cNvPr>
            <p:cNvSpPr txBox="1"/>
            <p:nvPr/>
          </p:nvSpPr>
          <p:spPr>
            <a:xfrm>
              <a:off x="6206810" y="5421391"/>
              <a:ext cx="1183696" cy="25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lvl="0" indent="-53975">
                <a:buFont typeface="Arial" panose="020B0604020202020204" pitchFamily="34" charset="0"/>
                <a:buChar char="•"/>
                <a:defRPr/>
              </a:pPr>
              <a:r>
                <a:rPr lang="en-US" sz="1100" i="1" dirty="0">
                  <a:solidFill>
                    <a:prstClr val="black"/>
                  </a:solidFill>
                </a:rPr>
                <a:t>General updates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6E88640-D501-4CAE-8E89-53BFE16E50AD}"/>
              </a:ext>
            </a:extLst>
          </p:cNvPr>
          <p:cNvGrpSpPr/>
          <p:nvPr/>
        </p:nvGrpSpPr>
        <p:grpSpPr>
          <a:xfrm>
            <a:off x="2186425" y="5155685"/>
            <a:ext cx="1280463" cy="1144815"/>
            <a:chOff x="6206810" y="5223466"/>
            <a:chExt cx="1183696" cy="1099429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3FCA01A-7905-4C1D-B93C-0F8C050D1ECF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2Q2024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5EABD35-B1DD-42E8-9144-A0621E3C163F}"/>
                </a:ext>
              </a:extLst>
            </p:cNvPr>
            <p:cNvSpPr txBox="1"/>
            <p:nvPr/>
          </p:nvSpPr>
          <p:spPr>
            <a:xfrm>
              <a:off x="6206810" y="5421391"/>
              <a:ext cx="1183696" cy="90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lvl="0" indent="-53975">
                <a:buFont typeface="Arial" panose="020B0604020202020204" pitchFamily="34" charset="0"/>
                <a:buChar char="•"/>
                <a:defRPr/>
              </a:pPr>
              <a:r>
                <a:rPr lang="en-US" sz="1100" i="1" dirty="0">
                  <a:solidFill>
                    <a:prstClr val="black"/>
                  </a:solidFill>
                </a:rPr>
                <a:t>8100T is available to OEMs currently</a:t>
              </a:r>
            </a:p>
            <a:p>
              <a:pPr marL="53975" lvl="0" indent="-53975">
                <a:buFont typeface="Arial" panose="020B0604020202020204" pitchFamily="34" charset="0"/>
                <a:buChar char="•"/>
                <a:defRPr/>
              </a:pPr>
              <a:r>
                <a:rPr lang="en-US" sz="1100" i="1" dirty="0">
                  <a:solidFill>
                    <a:prstClr val="black"/>
                  </a:solidFill>
                </a:rPr>
                <a:t>Channel Availability April 1</a:t>
              </a:r>
              <a:r>
                <a:rPr lang="en-US" sz="1100" i="1" baseline="30000" dirty="0">
                  <a:solidFill>
                    <a:prstClr val="black"/>
                  </a:solidFill>
                </a:rPr>
                <a:t>st</a:t>
              </a:r>
              <a:r>
                <a:rPr lang="en-US" sz="1100" i="1" dirty="0">
                  <a:solidFill>
                    <a:prstClr val="black"/>
                  </a:solidFill>
                </a:rPr>
                <a:t>, 2024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CD203AE-2723-4DCC-B94F-FDE3AE8C486E}"/>
              </a:ext>
            </a:extLst>
          </p:cNvPr>
          <p:cNvGrpSpPr/>
          <p:nvPr/>
        </p:nvGrpSpPr>
        <p:grpSpPr>
          <a:xfrm>
            <a:off x="814822" y="5150223"/>
            <a:ext cx="1280463" cy="467706"/>
            <a:chOff x="6206811" y="5223466"/>
            <a:chExt cx="1183696" cy="449164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F1F6AA7-A96B-41E6-B6F0-3C8B1DE229E1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1Q2024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875A7E6E-89D9-4EA1-B467-1FDA85BD9CBC}"/>
                </a:ext>
              </a:extLst>
            </p:cNvPr>
            <p:cNvSpPr txBox="1"/>
            <p:nvPr/>
          </p:nvSpPr>
          <p:spPr>
            <a:xfrm>
              <a:off x="6206811" y="5421391"/>
              <a:ext cx="1183696" cy="25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marR="0" lvl="0" indent="-53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i="1" dirty="0">
                  <a:solidFill>
                    <a:prstClr val="black"/>
                  </a:solidFill>
                  <a:latin typeface="Calibri" panose="020F0502020204030204"/>
                </a:rPr>
                <a:t>General updates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Subtitle 4">
            <a:extLst>
              <a:ext uri="{FF2B5EF4-FFF2-40B4-BE49-F238E27FC236}">
                <a16:creationId xmlns:a16="http://schemas.microsoft.com/office/drawing/2014/main" id="{8D0742B3-1830-4275-9EAE-706767A72E45}"/>
              </a:ext>
            </a:extLst>
          </p:cNvPr>
          <p:cNvSpPr txBox="1">
            <a:spLocks/>
          </p:cNvSpPr>
          <p:nvPr/>
        </p:nvSpPr>
        <p:spPr>
          <a:xfrm>
            <a:off x="741715" y="1647534"/>
            <a:ext cx="9924146" cy="272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XstreamCORE® FC 7600 –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Gen 6 32Gb FC to x16 12Gb SAS; SSD, HDD, Tape/Optical support;  Up to 6000 MB/s, 1.1M 4K IOPS; up to 960 Drives</a:t>
            </a:r>
          </a:p>
        </p:txBody>
      </p:sp>
      <p:sp>
        <p:nvSpPr>
          <p:cNvPr id="91" name="Subtitle 4">
            <a:extLst>
              <a:ext uri="{FF2B5EF4-FFF2-40B4-BE49-F238E27FC236}">
                <a16:creationId xmlns:a16="http://schemas.microsoft.com/office/drawing/2014/main" id="{A7555426-0BEA-4075-9A25-8FDEA54FFF26}"/>
              </a:ext>
            </a:extLst>
          </p:cNvPr>
          <p:cNvSpPr txBox="1">
            <a:spLocks/>
          </p:cNvSpPr>
          <p:nvPr/>
        </p:nvSpPr>
        <p:spPr>
          <a:xfrm>
            <a:off x="7611645" y="4630171"/>
            <a:ext cx="3701066" cy="27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XstreamCORE® ET 9200 100Gb Ethernet to 24Gb SAS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A730FE6-8DF3-4006-B1C9-A484F3B54C42}"/>
              </a:ext>
            </a:extLst>
          </p:cNvPr>
          <p:cNvSpPr/>
          <p:nvPr/>
        </p:nvSpPr>
        <p:spPr>
          <a:xfrm>
            <a:off x="9404558" y="2407663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87F8092-CDF8-4091-8244-0435D31C28FE}"/>
              </a:ext>
            </a:extLst>
          </p:cNvPr>
          <p:cNvCxnSpPr>
            <a:cxnSpLocks/>
          </p:cNvCxnSpPr>
          <p:nvPr/>
        </p:nvCxnSpPr>
        <p:spPr>
          <a:xfrm>
            <a:off x="742704" y="1920276"/>
            <a:ext cx="10852776" cy="0"/>
          </a:xfrm>
          <a:prstGeom prst="straightConnector1">
            <a:avLst/>
          </a:prstGeom>
          <a:ln w="88900">
            <a:solidFill>
              <a:srgbClr val="8F8377"/>
            </a:solidFill>
            <a:headEnd type="non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35DD307-9A92-49E0-9C12-852199127C71}"/>
              </a:ext>
            </a:extLst>
          </p:cNvPr>
          <p:cNvCxnSpPr>
            <a:cxnSpLocks/>
          </p:cNvCxnSpPr>
          <p:nvPr/>
        </p:nvCxnSpPr>
        <p:spPr>
          <a:xfrm flipV="1">
            <a:off x="735174" y="3429037"/>
            <a:ext cx="10860306" cy="2387"/>
          </a:xfrm>
          <a:prstGeom prst="straightConnector1">
            <a:avLst/>
          </a:prstGeom>
          <a:ln w="88900">
            <a:solidFill>
              <a:srgbClr val="8F8377"/>
            </a:solidFill>
            <a:headEnd type="non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D1AD46D-0215-4816-8DE7-DC975EF977D8}"/>
              </a:ext>
            </a:extLst>
          </p:cNvPr>
          <p:cNvCxnSpPr>
            <a:cxnSpLocks/>
          </p:cNvCxnSpPr>
          <p:nvPr/>
        </p:nvCxnSpPr>
        <p:spPr>
          <a:xfrm>
            <a:off x="9591675" y="2513825"/>
            <a:ext cx="2011335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4C50AC1-8831-4794-A187-94A13D9F5A87}"/>
              </a:ext>
            </a:extLst>
          </p:cNvPr>
          <p:cNvCxnSpPr>
            <a:cxnSpLocks/>
          </p:cNvCxnSpPr>
          <p:nvPr/>
        </p:nvCxnSpPr>
        <p:spPr>
          <a:xfrm flipV="1">
            <a:off x="8619628" y="2513141"/>
            <a:ext cx="813844" cy="5288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27FE2CE8-314D-4C59-BF3A-49030FBD08BD}"/>
              </a:ext>
            </a:extLst>
          </p:cNvPr>
          <p:cNvSpPr/>
          <p:nvPr/>
        </p:nvSpPr>
        <p:spPr>
          <a:xfrm>
            <a:off x="8467904" y="2395671"/>
            <a:ext cx="176162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8" name="Subtitle 4">
            <a:extLst>
              <a:ext uri="{FF2B5EF4-FFF2-40B4-BE49-F238E27FC236}">
                <a16:creationId xmlns:a16="http://schemas.microsoft.com/office/drawing/2014/main" id="{531D0DE8-D614-41F9-B987-1C6481616519}"/>
              </a:ext>
            </a:extLst>
          </p:cNvPr>
          <p:cNvSpPr txBox="1">
            <a:spLocks/>
          </p:cNvSpPr>
          <p:nvPr/>
        </p:nvSpPr>
        <p:spPr>
          <a:xfrm>
            <a:off x="4395847" y="3573869"/>
            <a:ext cx="6648449" cy="147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XstreamCORE® 8100T – 2 x 10Gb Ethernet to Single x4 12Gb SAS, tape only, embedded and standalone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E492CA5-1A76-4B94-9E3B-F9F50AE25C5C}"/>
              </a:ext>
            </a:extLst>
          </p:cNvPr>
          <p:cNvSpPr/>
          <p:nvPr/>
        </p:nvSpPr>
        <p:spPr>
          <a:xfrm>
            <a:off x="4682180" y="3758754"/>
            <a:ext cx="239011" cy="268456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9B5D84B-4BEB-4EE2-92C4-0C849D1D698C}"/>
              </a:ext>
            </a:extLst>
          </p:cNvPr>
          <p:cNvSpPr/>
          <p:nvPr/>
        </p:nvSpPr>
        <p:spPr>
          <a:xfrm>
            <a:off x="9375983" y="4769863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E2FA0C8-D0EB-4C4A-9A02-F859655F108D}"/>
              </a:ext>
            </a:extLst>
          </p:cNvPr>
          <p:cNvCxnSpPr>
            <a:cxnSpLocks/>
          </p:cNvCxnSpPr>
          <p:nvPr/>
        </p:nvCxnSpPr>
        <p:spPr>
          <a:xfrm>
            <a:off x="9563100" y="4876025"/>
            <a:ext cx="2011335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2D988AD-A98B-42D1-B570-5240D89F674A}"/>
              </a:ext>
            </a:extLst>
          </p:cNvPr>
          <p:cNvCxnSpPr>
            <a:cxnSpLocks/>
          </p:cNvCxnSpPr>
          <p:nvPr/>
        </p:nvCxnSpPr>
        <p:spPr>
          <a:xfrm flipV="1">
            <a:off x="8591053" y="4875341"/>
            <a:ext cx="813844" cy="5288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0D3A7CFE-B967-4F7C-8D02-80213DDB108F}"/>
              </a:ext>
            </a:extLst>
          </p:cNvPr>
          <p:cNvSpPr/>
          <p:nvPr/>
        </p:nvSpPr>
        <p:spPr>
          <a:xfrm>
            <a:off x="8439329" y="4757871"/>
            <a:ext cx="176162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49ACA1B-DCC5-444E-AA4D-60699CC43D81}"/>
              </a:ext>
            </a:extLst>
          </p:cNvPr>
          <p:cNvSpPr/>
          <p:nvPr/>
        </p:nvSpPr>
        <p:spPr>
          <a:xfrm>
            <a:off x="699141" y="3790275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8445981-3116-408A-B109-8119799362D1}"/>
              </a:ext>
            </a:extLst>
          </p:cNvPr>
          <p:cNvSpPr/>
          <p:nvPr/>
        </p:nvSpPr>
        <p:spPr>
          <a:xfrm>
            <a:off x="9347408" y="4293613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8A002D2-EE01-4B6F-B7BA-A543FFCC089C}"/>
              </a:ext>
            </a:extLst>
          </p:cNvPr>
          <p:cNvCxnSpPr>
            <a:cxnSpLocks/>
          </p:cNvCxnSpPr>
          <p:nvPr/>
        </p:nvCxnSpPr>
        <p:spPr>
          <a:xfrm>
            <a:off x="9534525" y="4399775"/>
            <a:ext cx="2011335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160A993-C5B9-40EA-A9F8-6627596F97BD}"/>
              </a:ext>
            </a:extLst>
          </p:cNvPr>
          <p:cNvCxnSpPr>
            <a:cxnSpLocks/>
            <a:stCxn id="108" idx="6"/>
          </p:cNvCxnSpPr>
          <p:nvPr/>
        </p:nvCxnSpPr>
        <p:spPr>
          <a:xfrm>
            <a:off x="6881941" y="4387067"/>
            <a:ext cx="2494381" cy="12024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72D86F06-4964-45E9-B283-C2DA43E98D91}"/>
              </a:ext>
            </a:extLst>
          </p:cNvPr>
          <p:cNvSpPr/>
          <p:nvPr/>
        </p:nvSpPr>
        <p:spPr>
          <a:xfrm>
            <a:off x="6705779" y="4281621"/>
            <a:ext cx="176162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65F51AF-ACE2-4143-B7E6-FC97FCA72876}"/>
              </a:ext>
            </a:extLst>
          </p:cNvPr>
          <p:cNvCxnSpPr>
            <a:cxnSpLocks/>
            <a:stCxn id="104" idx="6"/>
          </p:cNvCxnSpPr>
          <p:nvPr/>
        </p:nvCxnSpPr>
        <p:spPr>
          <a:xfrm flipV="1">
            <a:off x="898589" y="3886239"/>
            <a:ext cx="10706416" cy="9482"/>
          </a:xfrm>
          <a:prstGeom prst="straightConnector1">
            <a:avLst/>
          </a:prstGeom>
          <a:ln w="88900">
            <a:solidFill>
              <a:srgbClr val="8F8377"/>
            </a:solidFill>
            <a:headEnd type="non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1" name="Subtitle 4">
            <a:extLst>
              <a:ext uri="{FF2B5EF4-FFF2-40B4-BE49-F238E27FC236}">
                <a16:creationId xmlns:a16="http://schemas.microsoft.com/office/drawing/2014/main" id="{E033E0F8-557E-4D97-88B7-14573D4A1987}"/>
              </a:ext>
            </a:extLst>
          </p:cNvPr>
          <p:cNvSpPr txBox="1">
            <a:spLocks/>
          </p:cNvSpPr>
          <p:nvPr/>
        </p:nvSpPr>
        <p:spPr>
          <a:xfrm>
            <a:off x="7945738" y="2255856"/>
            <a:ext cx="3853583" cy="238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XstreamCORE® FC 7700 64Gb Fibre Channel to 24Gb SAS</a:t>
            </a:r>
          </a:p>
        </p:txBody>
      </p:sp>
      <p:sp>
        <p:nvSpPr>
          <p:cNvPr id="113" name="Subtitle 4">
            <a:extLst>
              <a:ext uri="{FF2B5EF4-FFF2-40B4-BE49-F238E27FC236}">
                <a16:creationId xmlns:a16="http://schemas.microsoft.com/office/drawing/2014/main" id="{EFF3A10A-41E4-4ED7-B2FA-137DEA36B9F8}"/>
              </a:ext>
            </a:extLst>
          </p:cNvPr>
          <p:cNvSpPr txBox="1">
            <a:spLocks/>
          </p:cNvSpPr>
          <p:nvPr/>
        </p:nvSpPr>
        <p:spPr>
          <a:xfrm>
            <a:off x="731534" y="3194088"/>
            <a:ext cx="11022598" cy="222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XstreamCORE® ET 8200/8200T – 2 x 40Gb Ethernet to x16 12Gb SAS; All media formats (8200) or tape only (8200T); Up to 6000 MB/s, 1.1M 4K IOPS , iSER/iSCSI acceleration</a:t>
            </a:r>
          </a:p>
        </p:txBody>
      </p:sp>
      <p:sp>
        <p:nvSpPr>
          <p:cNvPr id="114" name="Subtitle 4">
            <a:extLst>
              <a:ext uri="{FF2B5EF4-FFF2-40B4-BE49-F238E27FC236}">
                <a16:creationId xmlns:a16="http://schemas.microsoft.com/office/drawing/2014/main" id="{828EB855-E6D7-48C6-8B41-EC8C433DB494}"/>
              </a:ext>
            </a:extLst>
          </p:cNvPr>
          <p:cNvSpPr txBox="1">
            <a:spLocks/>
          </p:cNvSpPr>
          <p:nvPr/>
        </p:nvSpPr>
        <p:spPr>
          <a:xfrm>
            <a:off x="4861996" y="4115821"/>
            <a:ext cx="6844230" cy="27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XstreamCORE® ET 8250T – 2 x 25Gb Ethernet to Single x4 12Gb SAS, tape only, embedded and standalone</a:t>
            </a:r>
          </a:p>
        </p:txBody>
      </p:sp>
    </p:spTree>
    <p:extLst>
      <p:ext uri="{BB962C8B-B14F-4D97-AF65-F5344CB8AC3E}">
        <p14:creationId xmlns:p14="http://schemas.microsoft.com/office/powerpoint/2010/main" val="10955663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66ACFB8-5C17-4ACD-81B2-7B0350F1535A}"/>
              </a:ext>
            </a:extLst>
          </p:cNvPr>
          <p:cNvGrpSpPr/>
          <p:nvPr/>
        </p:nvGrpSpPr>
        <p:grpSpPr>
          <a:xfrm>
            <a:off x="304800" y="1110867"/>
            <a:ext cx="11648401" cy="5689983"/>
            <a:chOff x="304800" y="1771650"/>
            <a:chExt cx="10877549" cy="5029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DA8B73-E197-4557-B4AC-2A3044BF1C1D}"/>
                </a:ext>
              </a:extLst>
            </p:cNvPr>
            <p:cNvGrpSpPr/>
            <p:nvPr/>
          </p:nvGrpSpPr>
          <p:grpSpPr>
            <a:xfrm>
              <a:off x="304800" y="1771650"/>
              <a:ext cx="10877549" cy="5029200"/>
              <a:chOff x="752475" y="1743075"/>
              <a:chExt cx="10877549" cy="50292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DA6894-882D-4B35-B516-2340A60C925D}"/>
                  </a:ext>
                </a:extLst>
              </p:cNvPr>
              <p:cNvSpPr/>
              <p:nvPr/>
            </p:nvSpPr>
            <p:spPr>
              <a:xfrm>
                <a:off x="904875" y="1790700"/>
                <a:ext cx="257175" cy="4702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5B4117-218C-42C0-B5A7-42520892A17E}"/>
                  </a:ext>
                </a:extLst>
              </p:cNvPr>
              <p:cNvSpPr/>
              <p:nvPr/>
            </p:nvSpPr>
            <p:spPr>
              <a:xfrm rot="5400000">
                <a:off x="6070599" y="1212851"/>
                <a:ext cx="393699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EE0496-FEC8-45A0-A937-ABC834C9D569}"/>
                  </a:ext>
                </a:extLst>
              </p:cNvPr>
              <p:cNvSpPr/>
              <p:nvPr/>
            </p:nvSpPr>
            <p:spPr>
              <a:xfrm rot="5400000">
                <a:off x="6134097" y="-3476623"/>
                <a:ext cx="266702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2884704-A66D-4F15-ACAB-6B9BBDA3C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5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5C41FCD-BAFD-409B-93DB-9359F14F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715EBA-AEB2-479B-944C-D3DE21DFC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302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6120EA-6397-4C18-95C7-5EE2261D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AAE57-CF7F-472B-859D-CF2D066A7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67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220CA2-DD93-4F9C-B832-CBAD68037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0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B7B86D-6FDD-465F-813D-552306E04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795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40DFBE-44AF-4B7C-8671-601C49FCF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0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0FBDF4-44EB-4923-8CB6-C7AA2522D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1675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FCAF8C-4634-4DD0-8F41-E4D34611281A}"/>
                  </a:ext>
                </a:extLst>
              </p:cNvPr>
              <p:cNvSpPr txBox="1"/>
              <p:nvPr/>
            </p:nvSpPr>
            <p:spPr>
              <a:xfrm>
                <a:off x="75247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B9BE15-C5D4-43DA-9332-FF272844248B}"/>
                  </a:ext>
                </a:extLst>
              </p:cNvPr>
              <p:cNvSpPr txBox="1"/>
              <p:nvPr/>
            </p:nvSpPr>
            <p:spPr>
              <a:xfrm>
                <a:off x="5753100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4852F-1BFB-4637-AA55-3E51EE50D0EF}"/>
                  </a:ext>
                </a:extLst>
              </p:cNvPr>
              <p:cNvSpPr txBox="1"/>
              <p:nvPr/>
            </p:nvSpPr>
            <p:spPr>
              <a:xfrm>
                <a:off x="854392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9811B59-34A6-41B9-83C6-0F565792F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80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9A736-2CE3-4CE1-94F2-80E901F40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9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36AA7B-1F7E-4B07-A696-F1E371797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03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DBEA50-7808-46C0-A92F-41909766DDAC}"/>
                </a:ext>
              </a:extLst>
            </p:cNvPr>
            <p:cNvCxnSpPr/>
            <p:nvPr/>
          </p:nvCxnSpPr>
          <p:spPr>
            <a:xfrm>
              <a:off x="319087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F5E7E-D8DA-4580-873F-CF1807058F71}"/>
                </a:ext>
              </a:extLst>
            </p:cNvPr>
            <p:cNvCxnSpPr/>
            <p:nvPr/>
          </p:nvCxnSpPr>
          <p:spPr>
            <a:xfrm>
              <a:off x="572452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0EE1F9-DB81-4D1D-A953-9A8223171987}"/>
                </a:ext>
              </a:extLst>
            </p:cNvPr>
            <p:cNvCxnSpPr/>
            <p:nvPr/>
          </p:nvCxnSpPr>
          <p:spPr>
            <a:xfrm>
              <a:off x="8515350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147A85-D562-41B8-82D5-1E425F3D806D}"/>
                </a:ext>
              </a:extLst>
            </p:cNvPr>
            <p:cNvSpPr/>
            <p:nvPr/>
          </p:nvSpPr>
          <p:spPr>
            <a:xfrm>
              <a:off x="715636" y="5331788"/>
              <a:ext cx="10458442" cy="1076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ubtitle 2">
            <a:extLst>
              <a:ext uri="{FF2B5EF4-FFF2-40B4-BE49-F238E27FC236}">
                <a16:creationId xmlns:a16="http://schemas.microsoft.com/office/drawing/2014/main" id="{D7D53834-AED5-4272-931E-4E2FF1A154F5}"/>
              </a:ext>
            </a:extLst>
          </p:cNvPr>
          <p:cNvSpPr txBox="1">
            <a:spLocks/>
          </p:cNvSpPr>
          <p:nvPr/>
        </p:nvSpPr>
        <p:spPr>
          <a:xfrm>
            <a:off x="2778517" y="6601229"/>
            <a:ext cx="9144000" cy="170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2024 Company Confidential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81E82-383A-4020-8A6E-9CFD47E7CBEA}"/>
              </a:ext>
            </a:extLst>
          </p:cNvPr>
          <p:cNvGrpSpPr/>
          <p:nvPr/>
        </p:nvGrpSpPr>
        <p:grpSpPr>
          <a:xfrm>
            <a:off x="9075354" y="108803"/>
            <a:ext cx="2699018" cy="880241"/>
            <a:chOff x="9075354" y="108803"/>
            <a:chExt cx="2699018" cy="8802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A77FA55-C643-4B18-B48E-D2FC024F362A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856D29-E09D-4CD6-9042-7C4266738E51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85355A-53F6-463E-8AE3-16897B17AD72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783CFAC-EB81-4936-84D6-C77D2D80CD96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E939CA7-4A2A-4509-9C33-42776BDB1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C62010-1815-49A7-BAF2-9620D25EEA13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9B513D7-C23A-4AB9-9A1A-054EB2E113A8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EF2983-7701-4B73-937A-68AA4DF3D1E3}"/>
                </a:ext>
              </a:extLst>
            </p:cNvPr>
            <p:cNvSpPr txBox="1"/>
            <p:nvPr/>
          </p:nvSpPr>
          <p:spPr>
            <a:xfrm>
              <a:off x="9075354" y="108803"/>
              <a:ext cx="2104838" cy="880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OEM EA/LAP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GAP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Planned EOL</a:t>
              </a:r>
            </a:p>
          </p:txBody>
        </p:sp>
      </p:grpSp>
      <p:pic>
        <p:nvPicPr>
          <p:cNvPr id="83" name="Picture 11" descr="Logo&#10;&#10;Description automatically generated">
            <a:extLst>
              <a:ext uri="{FF2B5EF4-FFF2-40B4-BE49-F238E27FC236}">
                <a16:creationId xmlns:a16="http://schemas.microsoft.com/office/drawing/2014/main" id="{627C43A2-81F3-40BA-AF89-0938D1DF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5" y="259943"/>
            <a:ext cx="1373468" cy="872963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C4F61BCC-6235-44AC-B93F-8CA79FD0A9C8}"/>
              </a:ext>
            </a:extLst>
          </p:cNvPr>
          <p:cNvGrpSpPr/>
          <p:nvPr/>
        </p:nvGrpSpPr>
        <p:grpSpPr>
          <a:xfrm>
            <a:off x="11234127" y="201237"/>
            <a:ext cx="540245" cy="739121"/>
            <a:chOff x="11234127" y="201237"/>
            <a:chExt cx="540245" cy="73912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2CD014-F630-4CFB-82C3-83685649B9AD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6252A07-E8B7-4EC9-B9BD-B54B8D64F6B5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42383D9-4CE2-45B8-8FDB-F238AD53CA5E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C410F20-8FA3-4147-95F4-7549CDEFA7AE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F8B2C65-FF65-41D6-B5C8-B887DC6C5D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ABA1FCE-A493-4956-8B51-33786C10A212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12D0B02-528D-4D64-A751-F25EE04BA4C9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E0D913C-9D8A-4EC1-B77C-5C204F86C21E}"/>
              </a:ext>
            </a:extLst>
          </p:cNvPr>
          <p:cNvSpPr txBox="1"/>
          <p:nvPr/>
        </p:nvSpPr>
        <p:spPr>
          <a:xfrm rot="16200000">
            <a:off x="-122404" y="5704707"/>
            <a:ext cx="143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82D35A-C95E-4A7E-A412-6185D895C114}"/>
              </a:ext>
            </a:extLst>
          </p:cNvPr>
          <p:cNvSpPr txBox="1"/>
          <p:nvPr/>
        </p:nvSpPr>
        <p:spPr>
          <a:xfrm>
            <a:off x="1671509" y="347887"/>
            <a:ext cx="768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SiliconDisk™ HPC Storage</a:t>
            </a:r>
          </a:p>
        </p:txBody>
      </p:sp>
      <p:sp>
        <p:nvSpPr>
          <p:cNvPr id="72" name="Subtitle 4">
            <a:extLst>
              <a:ext uri="{FF2B5EF4-FFF2-40B4-BE49-F238E27FC236}">
                <a16:creationId xmlns:a16="http://schemas.microsoft.com/office/drawing/2014/main" id="{A0946E59-C120-4EED-8CB2-EFF6E95BE20A}"/>
              </a:ext>
            </a:extLst>
          </p:cNvPr>
          <p:cNvSpPr txBox="1">
            <a:spLocks/>
          </p:cNvSpPr>
          <p:nvPr/>
        </p:nvSpPr>
        <p:spPr>
          <a:xfrm>
            <a:off x="858820" y="1418591"/>
            <a:ext cx="4862186" cy="726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SiliconDisk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™</a:t>
            </a:r>
            <a:r>
              <a:rPr kumimoji="0" lang="it-IT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shareable, ultra-low latency (&lt;1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sec) NVME-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storage</a:t>
            </a:r>
            <a:endParaRPr kumimoji="0" lang="el-G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Capacity:	up to 1TB persistent storage capacity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Connectivity:    4x 100GbE (NVME-oF) standard; 50/25 GbE options available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Factor:     1u rackable; dual, hot-swappable power supplies</a:t>
            </a:r>
            <a:endParaRPr kumimoji="0" lang="it-IT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5E939E-8D17-4C69-AAD3-05C542AA057F}"/>
              </a:ext>
            </a:extLst>
          </p:cNvPr>
          <p:cNvCxnSpPr>
            <a:cxnSpLocks/>
          </p:cNvCxnSpPr>
          <p:nvPr/>
        </p:nvCxnSpPr>
        <p:spPr>
          <a:xfrm>
            <a:off x="7518423" y="2130117"/>
            <a:ext cx="4389120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ADF4DBF-EA6A-4853-898A-8FF472200A1E}"/>
              </a:ext>
            </a:extLst>
          </p:cNvPr>
          <p:cNvSpPr txBox="1"/>
          <p:nvPr/>
        </p:nvSpPr>
        <p:spPr>
          <a:xfrm rot="16200000">
            <a:off x="-110148" y="4189792"/>
            <a:ext cx="143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FC-NVMe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363800-35D5-454D-ABF3-8EA45C3131D0}"/>
              </a:ext>
            </a:extLst>
          </p:cNvPr>
          <p:cNvSpPr txBox="1"/>
          <p:nvPr/>
        </p:nvSpPr>
        <p:spPr>
          <a:xfrm rot="16200000">
            <a:off x="-130690" y="2106582"/>
            <a:ext cx="143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NVMe-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09EE3383-EF23-4E67-8589-256D057F222E}"/>
              </a:ext>
            </a:extLst>
          </p:cNvPr>
          <p:cNvSpPr txBox="1">
            <a:spLocks/>
          </p:cNvSpPr>
          <p:nvPr/>
        </p:nvSpPr>
        <p:spPr>
          <a:xfrm>
            <a:off x="6804733" y="2437716"/>
            <a:ext cx="4696851" cy="726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SiliconDisk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™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 – shareable, ultra-low latency (&lt;1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sec) NVMe-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storage</a:t>
            </a:r>
            <a:endParaRPr kumimoji="0" lang="el-G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Capacity:	up to 6TB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Connectivity:    4x 200GbE (NVME-oF) standard; 100/50/25 GbE options available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Factor:     1u rackable; dual, hot-swappable power supplies</a:t>
            </a:r>
            <a:endParaRPr kumimoji="0" lang="it-IT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Subtitle 4">
            <a:extLst>
              <a:ext uri="{FF2B5EF4-FFF2-40B4-BE49-F238E27FC236}">
                <a16:creationId xmlns:a16="http://schemas.microsoft.com/office/drawing/2014/main" id="{0CBD6DC0-194A-4A2E-ACF1-9224215059B4}"/>
              </a:ext>
            </a:extLst>
          </p:cNvPr>
          <p:cNvSpPr txBox="1">
            <a:spLocks/>
          </p:cNvSpPr>
          <p:nvPr/>
        </p:nvSpPr>
        <p:spPr>
          <a:xfrm>
            <a:off x="6843271" y="3587748"/>
            <a:ext cx="4823019" cy="726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SiliconDisk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™ FC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shareable, ultra-low latency (&lt;1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sec) FC-NVMe storage</a:t>
            </a:r>
            <a:endParaRPr kumimoji="0" lang="el-G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Capacity:	up to 1TB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Connectivity:    4x 32Gb Fibre Channel (FC-NVME) standard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Factor:    1u rackable; dual, hot-swappable power supplies</a:t>
            </a:r>
            <a:endParaRPr kumimoji="0" lang="it-IT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5007AB2-EEFE-438A-887F-A755F1EBC71F}"/>
              </a:ext>
            </a:extLst>
          </p:cNvPr>
          <p:cNvCxnSpPr>
            <a:cxnSpLocks/>
          </p:cNvCxnSpPr>
          <p:nvPr/>
        </p:nvCxnSpPr>
        <p:spPr>
          <a:xfrm>
            <a:off x="10342547" y="3214561"/>
            <a:ext cx="1554480" cy="0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396FAA71-E61E-4D3A-A280-966995A8E82B}"/>
              </a:ext>
            </a:extLst>
          </p:cNvPr>
          <p:cNvSpPr/>
          <p:nvPr/>
        </p:nvSpPr>
        <p:spPr>
          <a:xfrm>
            <a:off x="10138261" y="3126329"/>
            <a:ext cx="176162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E7C35E6-B229-477C-88B2-606303068306}"/>
              </a:ext>
            </a:extLst>
          </p:cNvPr>
          <p:cNvCxnSpPr>
            <a:cxnSpLocks/>
          </p:cNvCxnSpPr>
          <p:nvPr/>
        </p:nvCxnSpPr>
        <p:spPr>
          <a:xfrm>
            <a:off x="10391328" y="4478861"/>
            <a:ext cx="1463040" cy="8391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46803A12-5151-41A1-9729-2DF29B9204BF}"/>
              </a:ext>
            </a:extLst>
          </p:cNvPr>
          <p:cNvSpPr/>
          <p:nvPr/>
        </p:nvSpPr>
        <p:spPr>
          <a:xfrm>
            <a:off x="10166385" y="4381807"/>
            <a:ext cx="176162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122D38B-2120-44BA-A90D-352909748CA6}"/>
              </a:ext>
            </a:extLst>
          </p:cNvPr>
          <p:cNvCxnSpPr>
            <a:cxnSpLocks/>
            <a:endCxn id="110" idx="1"/>
          </p:cNvCxnSpPr>
          <p:nvPr/>
        </p:nvCxnSpPr>
        <p:spPr>
          <a:xfrm>
            <a:off x="746117" y="2136147"/>
            <a:ext cx="6655609" cy="0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FC6A09F-5AAF-4A8B-B081-B2E6C4049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726" y="2023361"/>
            <a:ext cx="237765" cy="225572"/>
          </a:xfrm>
          <a:prstGeom prst="rect">
            <a:avLst/>
          </a:prstGeom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25F99EA-36AA-4A6B-A948-4CDABFCC978C}"/>
              </a:ext>
            </a:extLst>
          </p:cNvPr>
          <p:cNvGrpSpPr/>
          <p:nvPr/>
        </p:nvGrpSpPr>
        <p:grpSpPr>
          <a:xfrm>
            <a:off x="11234127" y="201237"/>
            <a:ext cx="540245" cy="739121"/>
            <a:chOff x="11234127" y="201237"/>
            <a:chExt cx="540245" cy="739121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9DD10D4-5483-4FFE-887B-C05433BD6619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BB04DCE-80FA-4837-BBDA-38E9045990EB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BD572FF-FC2C-453E-8CF0-169C15C4C8B1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16FCD95-D258-4C87-B3FD-A50ADE821A8C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A069045-ECFA-43C5-97EB-AAD2A107C6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B5754370-34D8-4D10-9825-0A15A4207D52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2E8AA0A9-97A4-4B27-B027-B7BBF7AAF856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9378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B7FA5D-88D7-46AA-A779-8FFC023C8231}"/>
              </a:ext>
            </a:extLst>
          </p:cNvPr>
          <p:cNvSpPr/>
          <p:nvPr/>
        </p:nvSpPr>
        <p:spPr>
          <a:xfrm>
            <a:off x="0" y="1743454"/>
            <a:ext cx="12192000" cy="1719072"/>
          </a:xfrm>
          <a:prstGeom prst="rect">
            <a:avLst/>
          </a:prstGeom>
          <a:solidFill>
            <a:srgbClr val="D91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rgbClr val="D91818"/>
              </a:solidFill>
            </a:endParaRPr>
          </a:p>
        </p:txBody>
      </p:sp>
      <p:pic>
        <p:nvPicPr>
          <p:cNvPr id="15" name="Picture 11" descr="Logo&#10;&#10;Description automatically generated">
            <a:extLst>
              <a:ext uri="{FF2B5EF4-FFF2-40B4-BE49-F238E27FC236}">
                <a16:creationId xmlns:a16="http://schemas.microsoft.com/office/drawing/2014/main" id="{41AE2FFA-F283-400C-BB1D-094D0BAA7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32" y="1852357"/>
            <a:ext cx="2577701" cy="16153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0664B5-60A8-4D8F-A81F-49E5AB73D960}"/>
              </a:ext>
            </a:extLst>
          </p:cNvPr>
          <p:cNvSpPr txBox="1"/>
          <p:nvPr/>
        </p:nvSpPr>
        <p:spPr>
          <a:xfrm>
            <a:off x="5372577" y="2245854"/>
            <a:ext cx="7952428" cy="72635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156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High-Performance Storage</a:t>
            </a:r>
          </a:p>
          <a:p>
            <a:r>
              <a:rPr lang="en-US" sz="156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Network Solutions</a:t>
            </a:r>
          </a:p>
          <a:p>
            <a:pPr algn="ctr"/>
            <a:endParaRPr lang="en-US" sz="1000" spc="600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97B4D-0C57-411F-8FFD-892E00EC303F}"/>
              </a:ext>
            </a:extLst>
          </p:cNvPr>
          <p:cNvSpPr txBox="1"/>
          <p:nvPr/>
        </p:nvSpPr>
        <p:spPr>
          <a:xfrm>
            <a:off x="5000102" y="2731167"/>
            <a:ext cx="17314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600" b="1" spc="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4F0592-298E-4653-B9E7-06E70139AC91}"/>
              </a:ext>
            </a:extLst>
          </p:cNvPr>
          <p:cNvSpPr txBox="1"/>
          <p:nvPr/>
        </p:nvSpPr>
        <p:spPr>
          <a:xfrm>
            <a:off x="3673050" y="6400056"/>
            <a:ext cx="478790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spc="600" dirty="0">
                <a:solidFill>
                  <a:srgbClr val="C00000"/>
                </a:solidFill>
                <a:latin typeface="Open Sans"/>
                <a:ea typeface="Bebas Neue" charset="0"/>
                <a:cs typeface="Bebas Neue" charset="0"/>
              </a:rPr>
              <a:t>WWW.ATTO.COM</a:t>
            </a:r>
          </a:p>
          <a:p>
            <a:pPr algn="ctr"/>
            <a:endParaRPr lang="en-US" sz="1000" spc="600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91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1B7FA3EE-55A4-471E-8759-222AF057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24" t="14398" r="7478" b="3114"/>
          <a:stretch/>
        </p:blipFill>
        <p:spPr>
          <a:xfrm>
            <a:off x="6624292" y="6926"/>
            <a:ext cx="5567708" cy="39004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AFC88E6-5B23-47A1-8248-A7B037844492}"/>
              </a:ext>
            </a:extLst>
          </p:cNvPr>
          <p:cNvSpPr/>
          <p:nvPr/>
        </p:nvSpPr>
        <p:spPr>
          <a:xfrm>
            <a:off x="178868" y="6927"/>
            <a:ext cx="6408774" cy="6851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9" name="Picture 11" descr="Logo&#10;&#10;Description automatically generated">
            <a:extLst>
              <a:ext uri="{FF2B5EF4-FFF2-40B4-BE49-F238E27FC236}">
                <a16:creationId xmlns:a16="http://schemas.microsoft.com/office/drawing/2014/main" id="{5D080757-A7FF-499D-B7C2-F7C53B7BA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686" y="6001873"/>
            <a:ext cx="1079179" cy="6859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0A0842-D3FA-4E39-9122-CFBE45A427E4}"/>
              </a:ext>
            </a:extLst>
          </p:cNvPr>
          <p:cNvSpPr/>
          <p:nvPr/>
        </p:nvSpPr>
        <p:spPr>
          <a:xfrm>
            <a:off x="0" y="356586"/>
            <a:ext cx="6451035" cy="6110678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15843-AA7B-4053-B11E-161379DC5B30}"/>
              </a:ext>
            </a:extLst>
          </p:cNvPr>
          <p:cNvSpPr txBox="1"/>
          <p:nvPr/>
        </p:nvSpPr>
        <p:spPr>
          <a:xfrm>
            <a:off x="319603" y="1064606"/>
            <a:ext cx="220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bas Neue Regular"/>
                <a:cs typeface="Bebas Neue Regular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D0EAF-EC74-476C-93CB-5B4718CDE65F}"/>
              </a:ext>
            </a:extLst>
          </p:cNvPr>
          <p:cNvSpPr txBox="1"/>
          <p:nvPr/>
        </p:nvSpPr>
        <p:spPr>
          <a:xfrm>
            <a:off x="282953" y="1489305"/>
            <a:ext cx="445108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Corporate Overview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73587-0E7E-467C-8EAA-4751415B2137}"/>
              </a:ext>
            </a:extLst>
          </p:cNvPr>
          <p:cNvSpPr txBox="1"/>
          <p:nvPr/>
        </p:nvSpPr>
        <p:spPr>
          <a:xfrm>
            <a:off x="285943" y="2090443"/>
            <a:ext cx="53194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Established in 1988 - </a:t>
            </a:r>
            <a:r>
              <a:rPr lang="en-US" sz="1600" dirty="0">
                <a:ea typeface="+mn-lt"/>
                <a:cs typeface="+mn-lt"/>
              </a:rPr>
              <a:t>Upstate NY Headquarters</a:t>
            </a:r>
          </a:p>
          <a:p>
            <a:r>
              <a:rPr lang="en-US" sz="1600" b="1" dirty="0">
                <a:ea typeface="+mn-lt"/>
                <a:cs typeface="+mn-lt"/>
              </a:rPr>
              <a:t>Experienced Engineering Leadership</a:t>
            </a:r>
          </a:p>
          <a:p>
            <a:r>
              <a:rPr lang="en-US" sz="1600" b="1" dirty="0">
                <a:ea typeface="+mn-lt"/>
                <a:cs typeface="+mn-lt"/>
              </a:rPr>
              <a:t>Scalable Manufacturing Capacity</a:t>
            </a:r>
            <a:endParaRPr lang="en-US" sz="1600" dirty="0"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D0B690-B017-4390-A11C-88B5D0861C97}"/>
              </a:ext>
            </a:extLst>
          </p:cNvPr>
          <p:cNvSpPr/>
          <p:nvPr/>
        </p:nvSpPr>
        <p:spPr>
          <a:xfrm>
            <a:off x="1942312" y="3413748"/>
            <a:ext cx="1442996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654F25-61B8-4901-ACD5-052CCF7B95C5}"/>
              </a:ext>
            </a:extLst>
          </p:cNvPr>
          <p:cNvSpPr txBox="1"/>
          <p:nvPr/>
        </p:nvSpPr>
        <p:spPr>
          <a:xfrm>
            <a:off x="268781" y="3171389"/>
            <a:ext cx="22060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Customers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9BEB8-273D-48A0-B680-B0C7AE0BB1B6}"/>
              </a:ext>
            </a:extLst>
          </p:cNvPr>
          <p:cNvSpPr txBox="1"/>
          <p:nvPr/>
        </p:nvSpPr>
        <p:spPr>
          <a:xfrm>
            <a:off x="267977" y="3615801"/>
            <a:ext cx="554294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Original Equipment Manufacturers, System Builders </a:t>
            </a:r>
          </a:p>
          <a:p>
            <a:r>
              <a:rPr lang="en-US" sz="1600" dirty="0">
                <a:ea typeface="+mn-lt"/>
                <a:cs typeface="+mn-lt"/>
              </a:rPr>
              <a:t>and End Users supported by a robust channel.</a:t>
            </a:r>
            <a:endParaRPr lang="en-US" sz="1600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0495B0-2C9D-4410-8F3B-487FE0E779A8}"/>
              </a:ext>
            </a:extLst>
          </p:cNvPr>
          <p:cNvSpPr txBox="1"/>
          <p:nvPr/>
        </p:nvSpPr>
        <p:spPr>
          <a:xfrm>
            <a:off x="255708" y="4402483"/>
            <a:ext cx="22060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FB6F1-558C-41CE-8274-AF1379AB131C}"/>
              </a:ext>
            </a:extLst>
          </p:cNvPr>
          <p:cNvSpPr txBox="1"/>
          <p:nvPr/>
        </p:nvSpPr>
        <p:spPr>
          <a:xfrm>
            <a:off x="282953" y="4846893"/>
            <a:ext cx="253159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Host Bus Adapters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Ethernet NICs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ntelligent Bridges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JBOF I/O Controllers</a:t>
            </a:r>
            <a:endParaRPr lang="en-US" sz="1600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82A6A-E6F5-49B4-AC01-5794199B264D}"/>
              </a:ext>
            </a:extLst>
          </p:cNvPr>
          <p:cNvSpPr txBox="1"/>
          <p:nvPr/>
        </p:nvSpPr>
        <p:spPr>
          <a:xfrm>
            <a:off x="2706105" y="4846893"/>
            <a:ext cx="3602133" cy="784830"/>
          </a:xfrm>
          <a:prstGeom prst="rect">
            <a:avLst/>
          </a:prstGeom>
          <a:noFill/>
        </p:spPr>
        <p:txBody>
          <a:bodyPr wrap="square" lIns="91440" tIns="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RAM-Based Storage Appliances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Thunderbolt</a:t>
            </a:r>
            <a:r>
              <a:rPr lang="en-US" sz="1600" baseline="30000" dirty="0">
                <a:solidFill>
                  <a:prstClr val="black"/>
                </a:solidFill>
              </a:rPr>
              <a:t> ™ </a:t>
            </a:r>
            <a:r>
              <a:rPr lang="en-US" sz="1600" dirty="0">
                <a:ea typeface="+mn-lt"/>
                <a:cs typeface="+mn-lt"/>
              </a:rPr>
              <a:t>Adapters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Acceleration &amp; Analytics</a:t>
            </a:r>
            <a:endParaRPr lang="en-US" sz="1600" dirty="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2D4A4F-98CE-4CFF-8DD9-C4F67F06B0D6}"/>
              </a:ext>
            </a:extLst>
          </p:cNvPr>
          <p:cNvSpPr/>
          <p:nvPr/>
        </p:nvSpPr>
        <p:spPr>
          <a:xfrm>
            <a:off x="2054647" y="1357646"/>
            <a:ext cx="1442996" cy="5113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686050-982D-4434-B786-F30A525A869E}"/>
              </a:ext>
            </a:extLst>
          </p:cNvPr>
          <p:cNvSpPr txBox="1"/>
          <p:nvPr/>
        </p:nvSpPr>
        <p:spPr>
          <a:xfrm>
            <a:off x="6718929" y="4085128"/>
            <a:ext cx="5005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Interconnect Expertise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3C8526-58C0-4CDC-AD31-0A166314BD90}"/>
              </a:ext>
            </a:extLst>
          </p:cNvPr>
          <p:cNvSpPr txBox="1"/>
          <p:nvPr/>
        </p:nvSpPr>
        <p:spPr>
          <a:xfrm>
            <a:off x="6723944" y="4555734"/>
            <a:ext cx="253159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Fibre Channel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SAS/SATA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Ethernet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iSCSI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ea typeface="+mn-lt"/>
                <a:cs typeface="+mn-lt"/>
              </a:rPr>
              <a:t>iSER</a:t>
            </a:r>
            <a:endParaRPr lang="en-US" sz="1600" dirty="0"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FF3870-FCE9-4AAD-9F4D-8F844E74E7B9}"/>
              </a:ext>
            </a:extLst>
          </p:cNvPr>
          <p:cNvSpPr txBox="1"/>
          <p:nvPr/>
        </p:nvSpPr>
        <p:spPr>
          <a:xfrm>
            <a:off x="8390993" y="4573500"/>
            <a:ext cx="253159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NFS over RDMA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NVMe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NVMe-</a:t>
            </a:r>
            <a:r>
              <a:rPr lang="en-US" sz="1600" dirty="0" err="1">
                <a:ea typeface="+mn-lt"/>
                <a:cs typeface="+mn-lt"/>
              </a:rPr>
              <a:t>oF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FC-NVMe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a typeface="+mn-lt"/>
                <a:cs typeface="+mn-lt"/>
              </a:rPr>
              <a:t>Thunderbolt</a:t>
            </a:r>
            <a:endParaRPr lang="en-US" sz="1600" dirty="0"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494292-EDFA-4D88-B94C-569C9A3FBF5C}"/>
              </a:ext>
            </a:extLst>
          </p:cNvPr>
          <p:cNvSpPr/>
          <p:nvPr/>
        </p:nvSpPr>
        <p:spPr>
          <a:xfrm>
            <a:off x="1695219" y="4654594"/>
            <a:ext cx="1442996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0F058D-7FA4-4BED-9A72-20D637454525}"/>
              </a:ext>
            </a:extLst>
          </p:cNvPr>
          <p:cNvSpPr/>
          <p:nvPr/>
        </p:nvSpPr>
        <p:spPr>
          <a:xfrm>
            <a:off x="10019338" y="4392482"/>
            <a:ext cx="1442996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8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8" grpId="0"/>
      <p:bldP spid="20" grpId="0"/>
      <p:bldP spid="21" grpId="0"/>
      <p:bldP spid="22" grpId="0"/>
      <p:bldP spid="23" grpId="0" animBg="1"/>
      <p:bldP spid="25" grpId="0"/>
      <p:bldP spid="26" grpId="0"/>
      <p:bldP spid="27" grpId="0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373BE6-1CCE-4FDC-BE37-078D95DAAE42}"/>
              </a:ext>
            </a:extLst>
          </p:cNvPr>
          <p:cNvSpPr/>
          <p:nvPr/>
        </p:nvSpPr>
        <p:spPr>
          <a:xfrm>
            <a:off x="0" y="1845628"/>
            <a:ext cx="8537215" cy="5012371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11" descr="Logo&#10;&#10;Description automatically generated">
            <a:extLst>
              <a:ext uri="{FF2B5EF4-FFF2-40B4-BE49-F238E27FC236}">
                <a16:creationId xmlns:a16="http://schemas.microsoft.com/office/drawing/2014/main" id="{BC3471B1-9555-467D-81FE-1DCAEAFE3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686" y="6001873"/>
            <a:ext cx="1079179" cy="685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DC9289-8E42-4F9A-8F5F-E308A7997F44}"/>
              </a:ext>
            </a:extLst>
          </p:cNvPr>
          <p:cNvSpPr txBox="1"/>
          <p:nvPr/>
        </p:nvSpPr>
        <p:spPr>
          <a:xfrm>
            <a:off x="282953" y="836240"/>
            <a:ext cx="445108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Corporate Overview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F297C-6C23-4A16-9C3E-0387A2737E73}"/>
              </a:ext>
            </a:extLst>
          </p:cNvPr>
          <p:cNvSpPr txBox="1"/>
          <p:nvPr/>
        </p:nvSpPr>
        <p:spPr>
          <a:xfrm>
            <a:off x="272090" y="1369181"/>
            <a:ext cx="671753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reflection endPos="0" dist="50800" dir="5400000" sy="-100000" algn="bl" rotWithShape="0"/>
                </a:effectLst>
                <a:cs typeface="Calibri"/>
              </a:rPr>
              <a:t>ATTO Powers the Worlds Most Data - Intensive Environments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C6325-FA2E-48DA-9816-A2FC5F59DA35}"/>
              </a:ext>
            </a:extLst>
          </p:cNvPr>
          <p:cNvSpPr txBox="1"/>
          <p:nvPr/>
        </p:nvSpPr>
        <p:spPr>
          <a:xfrm>
            <a:off x="279016" y="2421373"/>
            <a:ext cx="6717530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 dirty="0">
                <a:cs typeface="Calibri"/>
              </a:rPr>
              <a:t>Customer Base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297D9-C7E8-4222-903C-A59F2A3F9C72}"/>
              </a:ext>
            </a:extLst>
          </p:cNvPr>
          <p:cNvSpPr txBox="1"/>
          <p:nvPr/>
        </p:nvSpPr>
        <p:spPr>
          <a:xfrm>
            <a:off x="400682" y="2795443"/>
            <a:ext cx="671753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cs typeface="Calibri"/>
              </a:rPr>
              <a:t>Original Equipment Manufacturers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cs typeface="Calibri"/>
              </a:rPr>
              <a:t>Value-Added Resellers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cs typeface="Calibri"/>
              </a:rPr>
              <a:t>Worldwide Distribution – Over 70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cs typeface="Calibri"/>
              </a:rPr>
              <a:t>End User Base of 50,000+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F14C2F-C90A-45AE-B0A1-2E6A2FBDD4AD}"/>
              </a:ext>
            </a:extLst>
          </p:cNvPr>
          <p:cNvSpPr txBox="1"/>
          <p:nvPr/>
        </p:nvSpPr>
        <p:spPr>
          <a:xfrm>
            <a:off x="369077" y="4277438"/>
            <a:ext cx="6717530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 dirty="0">
                <a:cs typeface="Calibri"/>
              </a:rPr>
              <a:t>Recognized Market Leader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744C1D-6746-4BC9-ABDC-6208CF5D6330}"/>
              </a:ext>
            </a:extLst>
          </p:cNvPr>
          <p:cNvSpPr txBox="1"/>
          <p:nvPr/>
        </p:nvSpPr>
        <p:spPr>
          <a:xfrm>
            <a:off x="362150" y="4651508"/>
            <a:ext cx="7974037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cs typeface="Calibri"/>
              </a:rPr>
              <a:t>Market Verticals: </a:t>
            </a:r>
            <a:r>
              <a:rPr lang="en-US" sz="1700" dirty="0">
                <a:cs typeface="Calibri"/>
              </a:rPr>
              <a:t>Engineering &amp; Design, Media &amp; Entertainment, Scientific Research, Oil &amp; Gas, Education and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cs typeface="Calibri"/>
              </a:rPr>
              <a:t>IT Applications: </a:t>
            </a:r>
            <a:r>
              <a:rPr lang="en-US" sz="1700" dirty="0">
                <a:cs typeface="Calibri"/>
              </a:rPr>
              <a:t>Big Data, Backup and Recovery, Virtualization, Cloud Storage, Security, Artificial Intelligence, and Machine Learning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D30786-6CC3-4AF5-B698-6EA01F7F11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r="21255"/>
          <a:stretch/>
        </p:blipFill>
        <p:spPr>
          <a:xfrm>
            <a:off x="8724433" y="0"/>
            <a:ext cx="3467567" cy="40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1BF331C-93E5-4C0C-8C97-A9DA8A086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64" y="-2227"/>
            <a:ext cx="5673436" cy="263444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9C929A7-840E-4913-93F9-DC7FD3A82B86}"/>
              </a:ext>
            </a:extLst>
          </p:cNvPr>
          <p:cNvSpPr/>
          <p:nvPr/>
        </p:nvSpPr>
        <p:spPr>
          <a:xfrm>
            <a:off x="1" y="422414"/>
            <a:ext cx="9490362" cy="22098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 descr="Logo&#10;&#10;Description automatically generated">
            <a:extLst>
              <a:ext uri="{FF2B5EF4-FFF2-40B4-BE49-F238E27FC236}">
                <a16:creationId xmlns:a16="http://schemas.microsoft.com/office/drawing/2014/main" id="{BA90F668-7249-4551-8CB6-4D9FC41BD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686" y="6001873"/>
            <a:ext cx="1079179" cy="6859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5FB714-A951-45E4-9191-51DA94D08691}"/>
              </a:ext>
            </a:extLst>
          </p:cNvPr>
          <p:cNvSpPr txBox="1"/>
          <p:nvPr/>
        </p:nvSpPr>
        <p:spPr>
          <a:xfrm>
            <a:off x="435354" y="481392"/>
            <a:ext cx="822373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What makes ATTO Products Unique?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88B90-7636-4633-AC97-14E123673436}"/>
              </a:ext>
            </a:extLst>
          </p:cNvPr>
          <p:cNvSpPr txBox="1"/>
          <p:nvPr/>
        </p:nvSpPr>
        <p:spPr>
          <a:xfrm>
            <a:off x="472979" y="1006326"/>
            <a:ext cx="9017384" cy="3924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7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We design with latency management and bandwidth optimization in mind.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AFD54-FA3B-4EC1-8DB3-3E974E87DA43}"/>
              </a:ext>
            </a:extLst>
          </p:cNvPr>
          <p:cNvSpPr txBox="1"/>
          <p:nvPr/>
        </p:nvSpPr>
        <p:spPr>
          <a:xfrm>
            <a:off x="479906" y="1563970"/>
            <a:ext cx="8450175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ATTO develops high-performance products that manage latency and optimize bandwidth in the most demanding real-time environments providing unparalleled accelerated application performance and enhanced transaction processing.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334E1-C0CB-43B4-99C0-7B410DFFC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47" y="2916588"/>
            <a:ext cx="7497305" cy="30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1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B7FA5D-88D7-46AA-A779-8FFC023C8231}"/>
              </a:ext>
            </a:extLst>
          </p:cNvPr>
          <p:cNvSpPr/>
          <p:nvPr/>
        </p:nvSpPr>
        <p:spPr>
          <a:xfrm>
            <a:off x="0" y="1743454"/>
            <a:ext cx="12192000" cy="1719072"/>
          </a:xfrm>
          <a:prstGeom prst="rect">
            <a:avLst/>
          </a:prstGeom>
          <a:solidFill>
            <a:srgbClr val="D91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rgbClr val="D91818"/>
              </a:solidFill>
            </a:endParaRPr>
          </a:p>
        </p:txBody>
      </p:sp>
      <p:pic>
        <p:nvPicPr>
          <p:cNvPr id="15" name="Picture 11" descr="Logo&#10;&#10;Description automatically generated">
            <a:extLst>
              <a:ext uri="{FF2B5EF4-FFF2-40B4-BE49-F238E27FC236}">
                <a16:creationId xmlns:a16="http://schemas.microsoft.com/office/drawing/2014/main" id="{41AE2FFA-F283-400C-BB1D-094D0BAA7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357" y="2511966"/>
            <a:ext cx="2577701" cy="16153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D3D710-24E7-43AD-BE62-2026694DF65A}"/>
              </a:ext>
            </a:extLst>
          </p:cNvPr>
          <p:cNvSpPr txBox="1"/>
          <p:nvPr/>
        </p:nvSpPr>
        <p:spPr>
          <a:xfrm>
            <a:off x="2386661" y="1861751"/>
            <a:ext cx="7724821" cy="9694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5720" b="1" spc="300" dirty="0">
                <a:solidFill>
                  <a:schemeClr val="bg1"/>
                </a:solidFill>
                <a:latin typeface="Bebas Neue Regular"/>
                <a:cs typeface="Bebas Neue Regular"/>
              </a:rPr>
              <a:t>Product Portfolio</a:t>
            </a:r>
            <a:r>
              <a:rPr lang="en-US" sz="4800" b="1" spc="300" dirty="0">
                <a:solidFill>
                  <a:schemeClr val="bg1"/>
                </a:solidFill>
                <a:latin typeface="Bebas Neue Regular"/>
                <a:cs typeface="Bebas Neue Regular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64B5-60A8-4D8F-A81F-49E5AB73D960}"/>
              </a:ext>
            </a:extLst>
          </p:cNvPr>
          <p:cNvSpPr txBox="1"/>
          <p:nvPr/>
        </p:nvSpPr>
        <p:spPr>
          <a:xfrm>
            <a:off x="2203934" y="2612617"/>
            <a:ext cx="7952428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56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High-Performance Storage &amp; Network Solutions</a:t>
            </a:r>
          </a:p>
          <a:p>
            <a:pPr algn="ctr"/>
            <a:endParaRPr lang="en-US" sz="1000" spc="600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97B4D-0C57-411F-8FFD-892E00EC303F}"/>
              </a:ext>
            </a:extLst>
          </p:cNvPr>
          <p:cNvSpPr txBox="1"/>
          <p:nvPr/>
        </p:nvSpPr>
        <p:spPr>
          <a:xfrm>
            <a:off x="6147427" y="2933239"/>
            <a:ext cx="17314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600" spc="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4F0592-298E-4653-B9E7-06E70139AC91}"/>
              </a:ext>
            </a:extLst>
          </p:cNvPr>
          <p:cNvSpPr txBox="1"/>
          <p:nvPr/>
        </p:nvSpPr>
        <p:spPr>
          <a:xfrm>
            <a:off x="3702050" y="6365557"/>
            <a:ext cx="478790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spc="600" dirty="0">
                <a:solidFill>
                  <a:schemeClr val="bg2">
                    <a:lumMod val="25000"/>
                  </a:schemeClr>
                </a:solidFill>
                <a:latin typeface="Open Sans"/>
                <a:ea typeface="Bebas Neue" charset="0"/>
                <a:cs typeface="Bebas Neue" charset="0"/>
              </a:rPr>
              <a:t>WWW.ATTO.COM</a:t>
            </a:r>
          </a:p>
          <a:p>
            <a:pPr algn="ctr"/>
            <a:endParaRPr lang="en-US" sz="1300" spc="600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54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3ADA55C-80F6-460F-90E6-45F8E24F9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b="8488"/>
          <a:stretch/>
        </p:blipFill>
        <p:spPr>
          <a:xfrm>
            <a:off x="-10656" y="-1"/>
            <a:ext cx="6223773" cy="6858001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softEdge rad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B5D603-603C-4A83-A7DB-736D1141945B}"/>
              </a:ext>
            </a:extLst>
          </p:cNvPr>
          <p:cNvSpPr/>
          <p:nvPr/>
        </p:nvSpPr>
        <p:spPr>
          <a:xfrm>
            <a:off x="0" y="0"/>
            <a:ext cx="6202372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80E5E-2E0A-4141-9700-F9EBB3BEC273}"/>
              </a:ext>
            </a:extLst>
          </p:cNvPr>
          <p:cNvSpPr/>
          <p:nvPr/>
        </p:nvSpPr>
        <p:spPr>
          <a:xfrm>
            <a:off x="2896873" y="259200"/>
            <a:ext cx="8440885" cy="2450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2292E-E9C1-4B40-B4C6-E07C6656EF8E}"/>
              </a:ext>
            </a:extLst>
          </p:cNvPr>
          <p:cNvSpPr/>
          <p:nvPr/>
        </p:nvSpPr>
        <p:spPr>
          <a:xfrm>
            <a:off x="3024584" y="381304"/>
            <a:ext cx="8333958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632DBD-949F-459A-B53F-E221302AA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97" y="1009700"/>
            <a:ext cx="7261041" cy="1336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D2A407-27A3-40BB-8964-5A7F7AD47B60}"/>
              </a:ext>
            </a:extLst>
          </p:cNvPr>
          <p:cNvSpPr txBox="1"/>
          <p:nvPr/>
        </p:nvSpPr>
        <p:spPr>
          <a:xfrm>
            <a:off x="3573288" y="544687"/>
            <a:ext cx="822373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Product Line Overview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12AD9F-C580-4BFB-8DB8-6AC1615E3E2E}"/>
              </a:ext>
            </a:extLst>
          </p:cNvPr>
          <p:cNvSpPr txBox="1"/>
          <p:nvPr/>
        </p:nvSpPr>
        <p:spPr>
          <a:xfrm>
            <a:off x="671476" y="2964261"/>
            <a:ext cx="508945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XstreamCORE</a:t>
            </a:r>
            <a:r>
              <a:rPr lang="en-US" sz="1700" b="1" baseline="30000" dirty="0">
                <a:solidFill>
                  <a:schemeClr val="bg1"/>
                </a:solidFill>
              </a:rPr>
              <a:t> ® </a:t>
            </a:r>
            <a:r>
              <a:rPr lang="en-US" sz="1700" b="1" i="1" dirty="0">
                <a:solidFill>
                  <a:schemeClr val="bg1"/>
                </a:solidFill>
              </a:rPr>
              <a:t>i</a:t>
            </a:r>
            <a:r>
              <a:rPr lang="en-US" sz="1700" b="1" dirty="0">
                <a:solidFill>
                  <a:schemeClr val="bg1"/>
                </a:solidFill>
              </a:rPr>
              <a:t>ntelligent Bridges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     Bring DAS into networked storage ecosystem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     FC-to-SAS, </a:t>
            </a:r>
            <a:r>
              <a:rPr lang="en-US" sz="1700" dirty="0" err="1">
                <a:solidFill>
                  <a:schemeClr val="bg1"/>
                </a:solidFill>
              </a:rPr>
              <a:t>GbE</a:t>
            </a:r>
            <a:r>
              <a:rPr lang="en-US" sz="1700" dirty="0">
                <a:solidFill>
                  <a:schemeClr val="bg1"/>
                </a:solidFill>
              </a:rPr>
              <a:t>-to-SAS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SiliconDisk</a:t>
            </a:r>
            <a:r>
              <a:rPr lang="en-US" sz="1700" b="1" baseline="30000" dirty="0">
                <a:solidFill>
                  <a:prstClr val="black"/>
                </a:solidFill>
              </a:rPr>
              <a:t> </a:t>
            </a:r>
            <a:r>
              <a:rPr lang="en-US" sz="1700" b="1" baseline="30000" dirty="0">
                <a:solidFill>
                  <a:schemeClr val="bg1"/>
                </a:solidFill>
              </a:rPr>
              <a:t>™ </a:t>
            </a:r>
            <a:r>
              <a:rPr lang="en-US" sz="1700" b="1" dirty="0">
                <a:solidFill>
                  <a:schemeClr val="bg1"/>
                </a:solidFill>
              </a:rPr>
              <a:t>Storage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     RAM-based storage appliance for extremely low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     latency in 100 </a:t>
            </a:r>
            <a:r>
              <a:rPr lang="en-US" sz="1700" dirty="0" err="1">
                <a:solidFill>
                  <a:schemeClr val="bg1"/>
                </a:solidFill>
              </a:rPr>
              <a:t>GbE</a:t>
            </a:r>
            <a:r>
              <a:rPr lang="en-US" sz="1700" dirty="0">
                <a:solidFill>
                  <a:schemeClr val="bg1"/>
                </a:solidFill>
              </a:rPr>
              <a:t> enterprise fabrics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XstreamCORE</a:t>
            </a:r>
            <a:r>
              <a:rPr lang="en-US" sz="1700" b="1" baseline="30000" dirty="0">
                <a:solidFill>
                  <a:schemeClr val="bg1"/>
                </a:solidFill>
              </a:rPr>
              <a:t> ® </a:t>
            </a:r>
            <a:r>
              <a:rPr lang="en-US" sz="1700" b="1" dirty="0">
                <a:solidFill>
                  <a:schemeClr val="bg1"/>
                </a:solidFill>
              </a:rPr>
              <a:t>Embedded JBOF I/O Controllers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     Ultra-low latency JBOF storage controller for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     OEM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ExpressNVM</a:t>
            </a:r>
            <a:r>
              <a:rPr lang="en-US" sz="1700" b="1" baseline="30000" dirty="0">
                <a:solidFill>
                  <a:prstClr val="black"/>
                </a:solidFill>
              </a:rPr>
              <a:t> </a:t>
            </a:r>
            <a:r>
              <a:rPr lang="en-US" sz="1700" b="1" baseline="30000" dirty="0">
                <a:solidFill>
                  <a:schemeClr val="bg1"/>
                </a:solidFill>
              </a:rPr>
              <a:t>™ </a:t>
            </a:r>
            <a:r>
              <a:rPr lang="en-US" sz="1700" b="1" dirty="0">
                <a:solidFill>
                  <a:schemeClr val="bg1"/>
                </a:solidFill>
              </a:rPr>
              <a:t>Smart Switch Host Adapters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     Scalable and flexible </a:t>
            </a:r>
            <a:r>
              <a:rPr lang="en-US" sz="1700" dirty="0" err="1">
                <a:solidFill>
                  <a:schemeClr val="bg1"/>
                </a:solidFill>
              </a:rPr>
              <a:t>NVMe</a:t>
            </a:r>
            <a:r>
              <a:rPr lang="en-US" sz="1700" dirty="0">
                <a:solidFill>
                  <a:schemeClr val="bg1"/>
                </a:solidFill>
              </a:rPr>
              <a:t> solution management 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     &amp; analytics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A5EF6F-2259-4DB1-A701-B74F1927190F}"/>
              </a:ext>
            </a:extLst>
          </p:cNvPr>
          <p:cNvSpPr txBox="1"/>
          <p:nvPr/>
        </p:nvSpPr>
        <p:spPr>
          <a:xfrm>
            <a:off x="6481293" y="2962768"/>
            <a:ext cx="50894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ThunderLink</a:t>
            </a:r>
            <a:r>
              <a:rPr lang="en-US" sz="1700" b="1" baseline="30000" dirty="0"/>
              <a:t> ® </a:t>
            </a:r>
            <a:r>
              <a:rPr lang="en-US" sz="1700" b="1" dirty="0"/>
              <a:t>Thunderbolt Adapters</a:t>
            </a:r>
          </a:p>
          <a:p>
            <a:r>
              <a:rPr lang="en-US" sz="1700" dirty="0"/>
              <a:t>         Attach mobile computer devices via Thunderbolt</a:t>
            </a:r>
          </a:p>
          <a:p>
            <a:r>
              <a:rPr lang="en-US" sz="1700" dirty="0"/>
              <a:t>         Fibre Channel, Ethernet, SAS / SATA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ExpressSAS</a:t>
            </a:r>
            <a:r>
              <a:rPr lang="en-US" sz="1700" b="1" baseline="30000" dirty="0"/>
              <a:t> ®</a:t>
            </a:r>
            <a:r>
              <a:rPr lang="en-US" sz="1700" b="1" dirty="0"/>
              <a:t>and Celerity</a:t>
            </a:r>
            <a:r>
              <a:rPr lang="en-US" sz="1700" b="1" baseline="30000" dirty="0"/>
              <a:t> ™ </a:t>
            </a:r>
            <a:r>
              <a:rPr lang="en-US" sz="1700" b="1" dirty="0"/>
              <a:t>Host Bus Adapters</a:t>
            </a:r>
          </a:p>
          <a:p>
            <a:r>
              <a:rPr lang="en-US" sz="1700" dirty="0"/>
              <a:t>         High-performance connectivity</a:t>
            </a:r>
          </a:p>
          <a:p>
            <a:r>
              <a:rPr lang="en-US" sz="1700" dirty="0"/>
              <a:t>         Fibre Channel and SAS / SATA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FastFrame</a:t>
            </a:r>
            <a:r>
              <a:rPr lang="en-US" sz="1700" b="1" baseline="30000" dirty="0"/>
              <a:t> ™ </a:t>
            </a:r>
            <a:r>
              <a:rPr lang="en-US" sz="1700" b="1" dirty="0"/>
              <a:t>Network Interface Cards</a:t>
            </a:r>
          </a:p>
          <a:p>
            <a:r>
              <a:rPr lang="en-US" sz="1700" dirty="0"/>
              <a:t>         High-performance Ethernet connectivity</a:t>
            </a:r>
          </a:p>
          <a:p>
            <a:r>
              <a:rPr lang="en-US" sz="1700" dirty="0"/>
              <a:t>         10/25/40/50/100Gb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Software</a:t>
            </a:r>
          </a:p>
          <a:p>
            <a:r>
              <a:rPr lang="en-US" sz="1700" dirty="0"/>
              <a:t>         Management - ATTO </a:t>
            </a:r>
            <a:r>
              <a:rPr lang="en-US" sz="1700" dirty="0" err="1"/>
              <a:t>ConfigTool</a:t>
            </a:r>
            <a:r>
              <a:rPr lang="en-US" sz="1700" dirty="0"/>
              <a:t>, </a:t>
            </a:r>
            <a:r>
              <a:rPr lang="en-US" sz="1700" dirty="0" err="1"/>
              <a:t>LatencyScout</a:t>
            </a:r>
            <a:endParaRPr lang="en-US" sz="1700" dirty="0"/>
          </a:p>
          <a:p>
            <a:r>
              <a:rPr lang="en-US" sz="1700" dirty="0"/>
              <a:t>         Analytics - Insight Analytics, ATTO 360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18" name="Picture 11" descr="Logo&#10;&#10;Description automatically generated">
            <a:extLst>
              <a:ext uri="{FF2B5EF4-FFF2-40B4-BE49-F238E27FC236}">
                <a16:creationId xmlns:a16="http://schemas.microsoft.com/office/drawing/2014/main" id="{BB1E01C3-9582-4D3C-9A90-F566FAF5F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86" y="6001873"/>
            <a:ext cx="1079179" cy="6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3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66ACFB8-5C17-4ACD-81B2-7B0350F1535A}"/>
              </a:ext>
            </a:extLst>
          </p:cNvPr>
          <p:cNvGrpSpPr/>
          <p:nvPr/>
        </p:nvGrpSpPr>
        <p:grpSpPr>
          <a:xfrm>
            <a:off x="304800" y="1110867"/>
            <a:ext cx="11648401" cy="5689983"/>
            <a:chOff x="304800" y="1771650"/>
            <a:chExt cx="10877549" cy="5029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DA8B73-E197-4557-B4AC-2A3044BF1C1D}"/>
                </a:ext>
              </a:extLst>
            </p:cNvPr>
            <p:cNvGrpSpPr/>
            <p:nvPr/>
          </p:nvGrpSpPr>
          <p:grpSpPr>
            <a:xfrm>
              <a:off x="304800" y="1771650"/>
              <a:ext cx="10877549" cy="5029200"/>
              <a:chOff x="752475" y="1743075"/>
              <a:chExt cx="10877549" cy="50292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DA6894-882D-4B35-B516-2340A60C925D}"/>
                  </a:ext>
                </a:extLst>
              </p:cNvPr>
              <p:cNvSpPr/>
              <p:nvPr/>
            </p:nvSpPr>
            <p:spPr>
              <a:xfrm>
                <a:off x="904875" y="1790700"/>
                <a:ext cx="257175" cy="4702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5B4117-218C-42C0-B5A7-42520892A17E}"/>
                  </a:ext>
                </a:extLst>
              </p:cNvPr>
              <p:cNvSpPr/>
              <p:nvPr/>
            </p:nvSpPr>
            <p:spPr>
              <a:xfrm rot="5400000">
                <a:off x="6070599" y="1212851"/>
                <a:ext cx="393699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EE0496-FEC8-45A0-A937-ABC834C9D569}"/>
                  </a:ext>
                </a:extLst>
              </p:cNvPr>
              <p:cNvSpPr/>
              <p:nvPr/>
            </p:nvSpPr>
            <p:spPr>
              <a:xfrm rot="5400000">
                <a:off x="6134097" y="-3476623"/>
                <a:ext cx="266702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2884704-A66D-4F15-ACAB-6B9BBDA3C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5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5C41FCD-BAFD-409B-93DB-9359F14F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715EBA-AEB2-479B-944C-D3DE21DFC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302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6120EA-6397-4C18-95C7-5EE2261D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AAE57-CF7F-472B-859D-CF2D066A7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67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220CA2-DD93-4F9C-B832-CBAD68037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0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B7B86D-6FDD-465F-813D-552306E04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795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40DFBE-44AF-4B7C-8671-601C49FCF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0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0FBDF4-44EB-4923-8CB6-C7AA2522D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1675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FCAF8C-4634-4DD0-8F41-E4D34611281A}"/>
                  </a:ext>
                </a:extLst>
              </p:cNvPr>
              <p:cNvSpPr txBox="1"/>
              <p:nvPr/>
            </p:nvSpPr>
            <p:spPr>
              <a:xfrm>
                <a:off x="75247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B9BE15-C5D4-43DA-9332-FF272844248B}"/>
                  </a:ext>
                </a:extLst>
              </p:cNvPr>
              <p:cNvSpPr txBox="1"/>
              <p:nvPr/>
            </p:nvSpPr>
            <p:spPr>
              <a:xfrm>
                <a:off x="5753100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4852F-1BFB-4637-AA55-3E51EE50D0EF}"/>
                  </a:ext>
                </a:extLst>
              </p:cNvPr>
              <p:cNvSpPr txBox="1"/>
              <p:nvPr/>
            </p:nvSpPr>
            <p:spPr>
              <a:xfrm>
                <a:off x="854392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9811B59-34A6-41B9-83C6-0F565792F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80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9A736-2CE3-4CE1-94F2-80E901F40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9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36AA7B-1F7E-4B07-A696-F1E371797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03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DBEA50-7808-46C0-A92F-41909766DDAC}"/>
                </a:ext>
              </a:extLst>
            </p:cNvPr>
            <p:cNvCxnSpPr/>
            <p:nvPr/>
          </p:nvCxnSpPr>
          <p:spPr>
            <a:xfrm>
              <a:off x="319087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F5E7E-D8DA-4580-873F-CF1807058F71}"/>
                </a:ext>
              </a:extLst>
            </p:cNvPr>
            <p:cNvCxnSpPr/>
            <p:nvPr/>
          </p:nvCxnSpPr>
          <p:spPr>
            <a:xfrm>
              <a:off x="572452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0EE1F9-DB81-4D1D-A953-9A8223171987}"/>
                </a:ext>
              </a:extLst>
            </p:cNvPr>
            <p:cNvCxnSpPr/>
            <p:nvPr/>
          </p:nvCxnSpPr>
          <p:spPr>
            <a:xfrm>
              <a:off x="8515350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147A85-D562-41B8-82D5-1E425F3D806D}"/>
                </a:ext>
              </a:extLst>
            </p:cNvPr>
            <p:cNvSpPr/>
            <p:nvPr/>
          </p:nvSpPr>
          <p:spPr>
            <a:xfrm>
              <a:off x="715636" y="5331788"/>
              <a:ext cx="10458442" cy="1076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E07223-9A00-4370-B676-FB920C88D7D4}"/>
              </a:ext>
            </a:extLst>
          </p:cNvPr>
          <p:cNvCxnSpPr/>
          <p:nvPr/>
        </p:nvCxnSpPr>
        <p:spPr>
          <a:xfrm flipV="1">
            <a:off x="3408698" y="1722789"/>
            <a:ext cx="0" cy="182880"/>
          </a:xfrm>
          <a:prstGeom prst="line">
            <a:avLst/>
          </a:prstGeom>
          <a:ln w="41275">
            <a:solidFill>
              <a:srgbClr val="8F8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btitle 4">
            <a:extLst>
              <a:ext uri="{FF2B5EF4-FFF2-40B4-BE49-F238E27FC236}">
                <a16:creationId xmlns:a16="http://schemas.microsoft.com/office/drawing/2014/main" id="{CD0D4B82-368C-4982-B8D3-7CA2F18FA3E6}"/>
              </a:ext>
            </a:extLst>
          </p:cNvPr>
          <p:cNvSpPr txBox="1">
            <a:spLocks/>
          </p:cNvSpPr>
          <p:nvPr/>
        </p:nvSpPr>
        <p:spPr>
          <a:xfrm>
            <a:off x="746144" y="1542446"/>
            <a:ext cx="10865929" cy="1803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Celerity™ Fibre Channel 8Gb to x8 PCIe 2; SFP+ Single-, Dual- and Quad-Port</a:t>
            </a:r>
          </a:p>
        </p:txBody>
      </p:sp>
      <p:sp>
        <p:nvSpPr>
          <p:cNvPr id="33" name="Subtitle 4">
            <a:extLst>
              <a:ext uri="{FF2B5EF4-FFF2-40B4-BE49-F238E27FC236}">
                <a16:creationId xmlns:a16="http://schemas.microsoft.com/office/drawing/2014/main" id="{CDDFDBF5-30DC-44ED-81AF-42E162C42C50}"/>
              </a:ext>
            </a:extLst>
          </p:cNvPr>
          <p:cNvSpPr txBox="1">
            <a:spLocks/>
          </p:cNvSpPr>
          <p:nvPr/>
        </p:nvSpPr>
        <p:spPr>
          <a:xfrm>
            <a:off x="724501" y="2584574"/>
            <a:ext cx="9812999" cy="26159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Celerity™ 32Gb Gen 6 Fibre Channel to x8 PCIe 3 (Dual- and Single-Channel) or x16 PCIe Gen 3 (Quad-Port)</a:t>
            </a:r>
          </a:p>
        </p:txBody>
      </p:sp>
      <p:sp>
        <p:nvSpPr>
          <p:cNvPr id="34" name="Subtitle 4">
            <a:extLst>
              <a:ext uri="{FF2B5EF4-FFF2-40B4-BE49-F238E27FC236}">
                <a16:creationId xmlns:a16="http://schemas.microsoft.com/office/drawing/2014/main" id="{AF37BDCE-78FC-4D34-B0CE-6977E0AA650C}"/>
              </a:ext>
            </a:extLst>
          </p:cNvPr>
          <p:cNvSpPr txBox="1">
            <a:spLocks/>
          </p:cNvSpPr>
          <p:nvPr/>
        </p:nvSpPr>
        <p:spPr>
          <a:xfrm>
            <a:off x="711941" y="3601952"/>
            <a:ext cx="6736184" cy="2651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Celerity™ Gen 7 32Gb Fibre Channel x8 PCIe 4 (Dual- and Single-Channel) or x16 PCIe Gen 3 (Quad-Port)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222EB-99BC-460E-AA0A-5C5734DF290F}"/>
              </a:ext>
            </a:extLst>
          </p:cNvPr>
          <p:cNvSpPr txBox="1"/>
          <p:nvPr/>
        </p:nvSpPr>
        <p:spPr>
          <a:xfrm>
            <a:off x="1532439" y="383910"/>
            <a:ext cx="768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Fibre Channel Adapters</a:t>
            </a:r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B5D9A08B-A203-4A85-AB2C-F7E60ED73F4A}"/>
              </a:ext>
            </a:extLst>
          </p:cNvPr>
          <p:cNvSpPr txBox="1">
            <a:spLocks/>
          </p:cNvSpPr>
          <p:nvPr/>
        </p:nvSpPr>
        <p:spPr>
          <a:xfrm>
            <a:off x="746144" y="4083538"/>
            <a:ext cx="6242819" cy="25984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Celerity™ Gen 7 64Gb Fibre Channel to x8 PCIe 4 (Dual- and Single-Port)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1F7B0D-7FCB-4215-89F9-A0468FD1320A}"/>
              </a:ext>
            </a:extLst>
          </p:cNvPr>
          <p:cNvCxnSpPr>
            <a:cxnSpLocks/>
          </p:cNvCxnSpPr>
          <p:nvPr/>
        </p:nvCxnSpPr>
        <p:spPr>
          <a:xfrm>
            <a:off x="743565" y="1809527"/>
            <a:ext cx="2684085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1B5AF6-C28A-4B6B-8E41-CE2DFF61D3E6}"/>
              </a:ext>
            </a:extLst>
          </p:cNvPr>
          <p:cNvCxnSpPr>
            <a:cxnSpLocks/>
          </p:cNvCxnSpPr>
          <p:nvPr/>
        </p:nvCxnSpPr>
        <p:spPr>
          <a:xfrm>
            <a:off x="734026" y="2899363"/>
            <a:ext cx="11155680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2A25547-BE03-43B6-A0F9-138EB6B46F7D}"/>
              </a:ext>
            </a:extLst>
          </p:cNvPr>
          <p:cNvCxnSpPr>
            <a:cxnSpLocks/>
          </p:cNvCxnSpPr>
          <p:nvPr/>
        </p:nvCxnSpPr>
        <p:spPr>
          <a:xfrm>
            <a:off x="734026" y="3894783"/>
            <a:ext cx="11155680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3C7595-08F7-4977-A2FE-6756742B489B}"/>
              </a:ext>
            </a:extLst>
          </p:cNvPr>
          <p:cNvCxnSpPr>
            <a:cxnSpLocks/>
          </p:cNvCxnSpPr>
          <p:nvPr/>
        </p:nvCxnSpPr>
        <p:spPr>
          <a:xfrm>
            <a:off x="734302" y="4380925"/>
            <a:ext cx="11155680" cy="10882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38DD28E-C0DD-4F32-841D-49D9D5D76E2D}"/>
              </a:ext>
            </a:extLst>
          </p:cNvPr>
          <p:cNvSpPr txBox="1"/>
          <p:nvPr/>
        </p:nvSpPr>
        <p:spPr>
          <a:xfrm rot="16200000">
            <a:off x="-125341" y="5541475"/>
            <a:ext cx="143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0E88DB-5E6C-4D82-89A7-5A9F48CE2C9E}"/>
              </a:ext>
            </a:extLst>
          </p:cNvPr>
          <p:cNvSpPr txBox="1"/>
          <p:nvPr/>
        </p:nvSpPr>
        <p:spPr>
          <a:xfrm rot="16200000">
            <a:off x="78616" y="2574478"/>
            <a:ext cx="101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33026B-1C9B-48DD-AC70-198FEEEE11EF}"/>
              </a:ext>
            </a:extLst>
          </p:cNvPr>
          <p:cNvSpPr txBox="1"/>
          <p:nvPr/>
        </p:nvSpPr>
        <p:spPr>
          <a:xfrm rot="16200000">
            <a:off x="77075" y="3969348"/>
            <a:ext cx="101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367587-6C86-48BB-A637-D584D33D24CD}"/>
              </a:ext>
            </a:extLst>
          </p:cNvPr>
          <p:cNvSpPr txBox="1"/>
          <p:nvPr/>
        </p:nvSpPr>
        <p:spPr>
          <a:xfrm rot="16200000">
            <a:off x="79954" y="1514528"/>
            <a:ext cx="101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8Gb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C9BDD5-AC67-408B-B1C8-8BAC56E5E688}"/>
              </a:ext>
            </a:extLst>
          </p:cNvPr>
          <p:cNvGrpSpPr/>
          <p:nvPr/>
        </p:nvGrpSpPr>
        <p:grpSpPr>
          <a:xfrm>
            <a:off x="4834501" y="5137427"/>
            <a:ext cx="1295176" cy="1208471"/>
            <a:chOff x="6153019" y="5223466"/>
            <a:chExt cx="1255272" cy="1223272"/>
          </a:xfrm>
        </p:grpSpPr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64621415-4703-4650-AA51-99B26D70B59D}"/>
                </a:ext>
              </a:extLst>
            </p:cNvPr>
            <p:cNvSpPr/>
            <p:nvPr/>
          </p:nvSpPr>
          <p:spPr>
            <a:xfrm>
              <a:off x="6169631" y="5225847"/>
              <a:ext cx="1238660" cy="1220891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E2525D-5B06-4A3C-BC34-683A97A5FD20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4Q2024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CBBB20-7596-4973-BFFC-703AB3F5865B}"/>
                </a:ext>
              </a:extLst>
            </p:cNvPr>
            <p:cNvSpPr txBox="1"/>
            <p:nvPr/>
          </p:nvSpPr>
          <p:spPr>
            <a:xfrm>
              <a:off x="6153019" y="5421359"/>
              <a:ext cx="1183696" cy="60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marR="0" lvl="0" indent="-53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Celerity Gen 6/7 updates for FreeBSD/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Illumos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FF58A0C-8F1C-4C25-B102-3F63F69FF400}"/>
              </a:ext>
            </a:extLst>
          </p:cNvPr>
          <p:cNvGrpSpPr/>
          <p:nvPr/>
        </p:nvGrpSpPr>
        <p:grpSpPr>
          <a:xfrm>
            <a:off x="3530612" y="5160544"/>
            <a:ext cx="1280463" cy="975537"/>
            <a:chOff x="6206810" y="5223466"/>
            <a:chExt cx="1183696" cy="93686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E28A09-66A3-47FD-8B77-64E3C1F76A86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3Q2024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C9E474-9496-4543-A635-2186750CE9E2}"/>
                </a:ext>
              </a:extLst>
            </p:cNvPr>
            <p:cNvSpPr txBox="1"/>
            <p:nvPr/>
          </p:nvSpPr>
          <p:spPr>
            <a:xfrm>
              <a:off x="6206810" y="5421391"/>
              <a:ext cx="1183696" cy="738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marR="0" lvl="0" indent="-53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Celerity Gen 6/7 updates for macOS, Windows, and Linux</a:t>
              </a:r>
            </a:p>
          </p:txBody>
        </p:sp>
      </p:grpSp>
      <p:sp>
        <p:nvSpPr>
          <p:cNvPr id="54" name="Subtitle 2">
            <a:extLst>
              <a:ext uri="{FF2B5EF4-FFF2-40B4-BE49-F238E27FC236}">
                <a16:creationId xmlns:a16="http://schemas.microsoft.com/office/drawing/2014/main" id="{D7D53834-AED5-4272-931E-4E2FF1A154F5}"/>
              </a:ext>
            </a:extLst>
          </p:cNvPr>
          <p:cNvSpPr txBox="1">
            <a:spLocks/>
          </p:cNvSpPr>
          <p:nvPr/>
        </p:nvSpPr>
        <p:spPr>
          <a:xfrm>
            <a:off x="2778517" y="6601229"/>
            <a:ext cx="9144000" cy="170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2024 Company Confidential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81E82-383A-4020-8A6E-9CFD47E7CBEA}"/>
              </a:ext>
            </a:extLst>
          </p:cNvPr>
          <p:cNvGrpSpPr/>
          <p:nvPr/>
        </p:nvGrpSpPr>
        <p:grpSpPr>
          <a:xfrm>
            <a:off x="9075354" y="108803"/>
            <a:ext cx="2699018" cy="880241"/>
            <a:chOff x="9075354" y="108803"/>
            <a:chExt cx="2699018" cy="8802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A77FA55-C643-4B18-B48E-D2FC024F362A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856D29-E09D-4CD6-9042-7C4266738E51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85355A-53F6-463E-8AE3-16897B17AD72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783CFAC-EB81-4936-84D6-C77D2D80CD96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E939CA7-4A2A-4509-9C33-42776BDB1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C62010-1815-49A7-BAF2-9620D25EEA13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9B513D7-C23A-4AB9-9A1A-054EB2E113A8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EF2983-7701-4B73-937A-68AA4DF3D1E3}"/>
                </a:ext>
              </a:extLst>
            </p:cNvPr>
            <p:cNvSpPr txBox="1"/>
            <p:nvPr/>
          </p:nvSpPr>
          <p:spPr>
            <a:xfrm>
              <a:off x="9075354" y="108803"/>
              <a:ext cx="2104838" cy="880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OEM EA/LAP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GAP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Planned EOL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3594BB2-3C92-457D-A37A-D567F9B385AB}"/>
              </a:ext>
            </a:extLst>
          </p:cNvPr>
          <p:cNvGrpSpPr/>
          <p:nvPr/>
        </p:nvGrpSpPr>
        <p:grpSpPr>
          <a:xfrm>
            <a:off x="2186425" y="5155685"/>
            <a:ext cx="1280463" cy="806260"/>
            <a:chOff x="6206810" y="5223466"/>
            <a:chExt cx="1183696" cy="77429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2F45DFF-3D24-4781-8A69-AE44FF81AD90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2Q2024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C272502-18FA-479A-AA45-0B28D7C422C0}"/>
                </a:ext>
              </a:extLst>
            </p:cNvPr>
            <p:cNvSpPr txBox="1"/>
            <p:nvPr/>
          </p:nvSpPr>
          <p:spPr>
            <a:xfrm>
              <a:off x="6206810" y="5421391"/>
              <a:ext cx="1183696" cy="5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marR="0" lvl="0" indent="-53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Celerity Gen 6/7 updates for FreeBSD/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Illumos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D9FE7F-826A-415A-A4E8-EA1B74417669}"/>
              </a:ext>
            </a:extLst>
          </p:cNvPr>
          <p:cNvGrpSpPr/>
          <p:nvPr/>
        </p:nvGrpSpPr>
        <p:grpSpPr>
          <a:xfrm>
            <a:off x="814822" y="5150225"/>
            <a:ext cx="1280463" cy="1144815"/>
            <a:chOff x="6206811" y="5223466"/>
            <a:chExt cx="1183696" cy="1099429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E0B4E3-E6A7-402D-B252-F1F1EB6F49A5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1Q2024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C2DBF20-A70D-4F52-A183-8DE5E6A20057}"/>
                </a:ext>
              </a:extLst>
            </p:cNvPr>
            <p:cNvSpPr txBox="1"/>
            <p:nvPr/>
          </p:nvSpPr>
          <p:spPr>
            <a:xfrm>
              <a:off x="6206811" y="5421391"/>
              <a:ext cx="1183696" cy="90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marR="0" lvl="0" indent="-53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Celerity Gen 6/7 updates for macOS, Windows, and Linux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3" name="Picture 11" descr="Logo&#10;&#10;Description automatically generated">
            <a:extLst>
              <a:ext uri="{FF2B5EF4-FFF2-40B4-BE49-F238E27FC236}">
                <a16:creationId xmlns:a16="http://schemas.microsoft.com/office/drawing/2014/main" id="{627C43A2-81F3-40BA-AF89-0938D1DF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5" y="259943"/>
            <a:ext cx="1373468" cy="872963"/>
          </a:xfrm>
          <a:prstGeom prst="rect">
            <a:avLst/>
          </a:prstGeom>
        </p:spPr>
      </p:pic>
      <p:sp>
        <p:nvSpPr>
          <p:cNvPr id="84" name="Rounded Rectangle 54">
            <a:extLst>
              <a:ext uri="{FF2B5EF4-FFF2-40B4-BE49-F238E27FC236}">
                <a16:creationId xmlns:a16="http://schemas.microsoft.com/office/drawing/2014/main" id="{65600DDD-55A1-4678-8695-154616443AB1}"/>
              </a:ext>
            </a:extLst>
          </p:cNvPr>
          <p:cNvSpPr/>
          <p:nvPr/>
        </p:nvSpPr>
        <p:spPr>
          <a:xfrm>
            <a:off x="3499164" y="5140867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ounded Rectangle 54">
            <a:extLst>
              <a:ext uri="{FF2B5EF4-FFF2-40B4-BE49-F238E27FC236}">
                <a16:creationId xmlns:a16="http://schemas.microsoft.com/office/drawing/2014/main" id="{4BB6F7B5-B1AF-402F-8E24-DD9C2A15C107}"/>
              </a:ext>
            </a:extLst>
          </p:cNvPr>
          <p:cNvSpPr/>
          <p:nvPr/>
        </p:nvSpPr>
        <p:spPr>
          <a:xfrm>
            <a:off x="2157038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F7C990C1-CC27-49F3-BF53-76319FB57641}"/>
              </a:ext>
            </a:extLst>
          </p:cNvPr>
          <p:cNvSpPr/>
          <p:nvPr/>
        </p:nvSpPr>
        <p:spPr>
          <a:xfrm>
            <a:off x="816259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Subtitle 4">
            <a:extLst>
              <a:ext uri="{FF2B5EF4-FFF2-40B4-BE49-F238E27FC236}">
                <a16:creationId xmlns:a16="http://schemas.microsoft.com/office/drawing/2014/main" id="{D91F607F-0D41-45A1-BE86-0BAB5D8589E6}"/>
              </a:ext>
            </a:extLst>
          </p:cNvPr>
          <p:cNvSpPr txBox="1">
            <a:spLocks/>
          </p:cNvSpPr>
          <p:nvPr/>
        </p:nvSpPr>
        <p:spPr>
          <a:xfrm>
            <a:off x="6869861" y="4541824"/>
            <a:ext cx="4864939" cy="2876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Celerity™ Gen7 128Gb Fibre Channel to x8 PCIe </a:t>
            </a:r>
            <a:r>
              <a:rPr lang="en-US" b="0" dirty="0">
                <a:solidFill>
                  <a:prstClr val="black"/>
                </a:solidFill>
              </a:rPr>
              <a:t>5 (Dual- &amp; Single-Port) 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820EE02-AFA7-4889-917D-211C6A2CF23C}"/>
              </a:ext>
            </a:extLst>
          </p:cNvPr>
          <p:cNvCxnSpPr>
            <a:cxnSpLocks/>
          </p:cNvCxnSpPr>
          <p:nvPr/>
        </p:nvCxnSpPr>
        <p:spPr>
          <a:xfrm>
            <a:off x="9553575" y="4822433"/>
            <a:ext cx="2336131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2AC0998-9D56-42EC-9463-44B7D7E28B76}"/>
              </a:ext>
            </a:extLst>
          </p:cNvPr>
          <p:cNvSpPr/>
          <p:nvPr/>
        </p:nvSpPr>
        <p:spPr>
          <a:xfrm>
            <a:off x="8707819" y="4722918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F62C33A-1122-4171-A11D-9766111E3DB4}"/>
              </a:ext>
            </a:extLst>
          </p:cNvPr>
          <p:cNvCxnSpPr>
            <a:cxnSpLocks/>
          </p:cNvCxnSpPr>
          <p:nvPr/>
        </p:nvCxnSpPr>
        <p:spPr>
          <a:xfrm>
            <a:off x="7664995" y="4822433"/>
            <a:ext cx="1061874" cy="5931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B7F5B033-E4CA-4418-BA91-A381402E24C9}"/>
              </a:ext>
            </a:extLst>
          </p:cNvPr>
          <p:cNvSpPr/>
          <p:nvPr/>
        </p:nvSpPr>
        <p:spPr>
          <a:xfrm>
            <a:off x="7627472" y="4735480"/>
            <a:ext cx="187288" cy="2006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1F0BC1F-5565-421E-885A-E1B07A68EBA2}"/>
              </a:ext>
            </a:extLst>
          </p:cNvPr>
          <p:cNvSpPr/>
          <p:nvPr/>
        </p:nvSpPr>
        <p:spPr>
          <a:xfrm>
            <a:off x="9476596" y="4710226"/>
            <a:ext cx="236069" cy="233379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090D153-268F-49CF-B8CE-21520551C03B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8870731" y="4826916"/>
            <a:ext cx="605865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021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66ACFB8-5C17-4ACD-81B2-7B0350F1535A}"/>
              </a:ext>
            </a:extLst>
          </p:cNvPr>
          <p:cNvGrpSpPr/>
          <p:nvPr/>
        </p:nvGrpSpPr>
        <p:grpSpPr>
          <a:xfrm>
            <a:off x="304800" y="1110867"/>
            <a:ext cx="11648401" cy="5689983"/>
            <a:chOff x="304800" y="1771650"/>
            <a:chExt cx="10877549" cy="5029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DA8B73-E197-4557-B4AC-2A3044BF1C1D}"/>
                </a:ext>
              </a:extLst>
            </p:cNvPr>
            <p:cNvGrpSpPr/>
            <p:nvPr/>
          </p:nvGrpSpPr>
          <p:grpSpPr>
            <a:xfrm>
              <a:off x="304800" y="1771650"/>
              <a:ext cx="10877549" cy="5029200"/>
              <a:chOff x="752475" y="1743075"/>
              <a:chExt cx="10877549" cy="50292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DA6894-882D-4B35-B516-2340A60C925D}"/>
                  </a:ext>
                </a:extLst>
              </p:cNvPr>
              <p:cNvSpPr/>
              <p:nvPr/>
            </p:nvSpPr>
            <p:spPr>
              <a:xfrm>
                <a:off x="904875" y="1790700"/>
                <a:ext cx="257175" cy="4702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5B4117-218C-42C0-B5A7-42520892A17E}"/>
                  </a:ext>
                </a:extLst>
              </p:cNvPr>
              <p:cNvSpPr/>
              <p:nvPr/>
            </p:nvSpPr>
            <p:spPr>
              <a:xfrm rot="5400000">
                <a:off x="6070599" y="1212851"/>
                <a:ext cx="393699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EE0496-FEC8-45A0-A937-ABC834C9D569}"/>
                  </a:ext>
                </a:extLst>
              </p:cNvPr>
              <p:cNvSpPr/>
              <p:nvPr/>
            </p:nvSpPr>
            <p:spPr>
              <a:xfrm rot="5400000">
                <a:off x="6134097" y="-3476623"/>
                <a:ext cx="266702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2884704-A66D-4F15-ACAB-6B9BBDA3C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5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5C41FCD-BAFD-409B-93DB-9359F14F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715EBA-AEB2-479B-944C-D3DE21DFC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302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6120EA-6397-4C18-95C7-5EE2261D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AAE57-CF7F-472B-859D-CF2D066A7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67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220CA2-DD93-4F9C-B832-CBAD68037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0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B7B86D-6FDD-465F-813D-552306E04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795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40DFBE-44AF-4B7C-8671-601C49FCF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0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0FBDF4-44EB-4923-8CB6-C7AA2522D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1675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FCAF8C-4634-4DD0-8F41-E4D34611281A}"/>
                  </a:ext>
                </a:extLst>
              </p:cNvPr>
              <p:cNvSpPr txBox="1"/>
              <p:nvPr/>
            </p:nvSpPr>
            <p:spPr>
              <a:xfrm>
                <a:off x="75247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B9BE15-C5D4-43DA-9332-FF272844248B}"/>
                  </a:ext>
                </a:extLst>
              </p:cNvPr>
              <p:cNvSpPr txBox="1"/>
              <p:nvPr/>
            </p:nvSpPr>
            <p:spPr>
              <a:xfrm>
                <a:off x="5753100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4852F-1BFB-4637-AA55-3E51EE50D0EF}"/>
                  </a:ext>
                </a:extLst>
              </p:cNvPr>
              <p:cNvSpPr txBox="1"/>
              <p:nvPr/>
            </p:nvSpPr>
            <p:spPr>
              <a:xfrm>
                <a:off x="854392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9811B59-34A6-41B9-83C6-0F565792F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80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9A736-2CE3-4CE1-94F2-80E901F40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9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36AA7B-1F7E-4B07-A696-F1E371797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03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DBEA50-7808-46C0-A92F-41909766DDAC}"/>
                </a:ext>
              </a:extLst>
            </p:cNvPr>
            <p:cNvCxnSpPr/>
            <p:nvPr/>
          </p:nvCxnSpPr>
          <p:spPr>
            <a:xfrm>
              <a:off x="319087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F5E7E-D8DA-4580-873F-CF1807058F71}"/>
                </a:ext>
              </a:extLst>
            </p:cNvPr>
            <p:cNvCxnSpPr/>
            <p:nvPr/>
          </p:nvCxnSpPr>
          <p:spPr>
            <a:xfrm>
              <a:off x="572452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0EE1F9-DB81-4D1D-A953-9A8223171987}"/>
                </a:ext>
              </a:extLst>
            </p:cNvPr>
            <p:cNvCxnSpPr/>
            <p:nvPr/>
          </p:nvCxnSpPr>
          <p:spPr>
            <a:xfrm>
              <a:off x="8515350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147A85-D562-41B8-82D5-1E425F3D806D}"/>
                </a:ext>
              </a:extLst>
            </p:cNvPr>
            <p:cNvSpPr/>
            <p:nvPr/>
          </p:nvSpPr>
          <p:spPr>
            <a:xfrm>
              <a:off x="715636" y="5331788"/>
              <a:ext cx="10458442" cy="1076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C9BDD5-AC67-408B-B1C8-8BAC56E5E688}"/>
              </a:ext>
            </a:extLst>
          </p:cNvPr>
          <p:cNvGrpSpPr/>
          <p:nvPr/>
        </p:nvGrpSpPr>
        <p:grpSpPr>
          <a:xfrm>
            <a:off x="4851641" y="5137427"/>
            <a:ext cx="1278036" cy="1208471"/>
            <a:chOff x="6169631" y="5223466"/>
            <a:chExt cx="1238660" cy="1223272"/>
          </a:xfrm>
        </p:grpSpPr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64621415-4703-4650-AA51-99B26D70B59D}"/>
                </a:ext>
              </a:extLst>
            </p:cNvPr>
            <p:cNvSpPr/>
            <p:nvPr/>
          </p:nvSpPr>
          <p:spPr>
            <a:xfrm>
              <a:off x="6169631" y="5225847"/>
              <a:ext cx="1238660" cy="1220891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E2525D-5B06-4A3C-BC34-683A97A5FD20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4Q2024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EE28A09-66A3-47FD-8B77-64E3C1F76A86}"/>
              </a:ext>
            </a:extLst>
          </p:cNvPr>
          <p:cNvSpPr txBox="1"/>
          <p:nvPr/>
        </p:nvSpPr>
        <p:spPr>
          <a:xfrm>
            <a:off x="3588278" y="5160544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3Q2024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D7D53834-AED5-4272-931E-4E2FF1A154F5}"/>
              </a:ext>
            </a:extLst>
          </p:cNvPr>
          <p:cNvSpPr txBox="1">
            <a:spLocks/>
          </p:cNvSpPr>
          <p:nvPr/>
        </p:nvSpPr>
        <p:spPr>
          <a:xfrm>
            <a:off x="2778517" y="6601229"/>
            <a:ext cx="9144000" cy="170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2024 Company Confidential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81E82-383A-4020-8A6E-9CFD47E7CBEA}"/>
              </a:ext>
            </a:extLst>
          </p:cNvPr>
          <p:cNvGrpSpPr/>
          <p:nvPr/>
        </p:nvGrpSpPr>
        <p:grpSpPr>
          <a:xfrm>
            <a:off x="9075354" y="108803"/>
            <a:ext cx="2699018" cy="880241"/>
            <a:chOff x="9075354" y="108803"/>
            <a:chExt cx="2699018" cy="8802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A77FA55-C643-4B18-B48E-D2FC024F362A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856D29-E09D-4CD6-9042-7C4266738E51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85355A-53F6-463E-8AE3-16897B17AD72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783CFAC-EB81-4936-84D6-C77D2D80CD96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E939CA7-4A2A-4509-9C33-42776BDB1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C62010-1815-49A7-BAF2-9620D25EEA13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9B513D7-C23A-4AB9-9A1A-054EB2E113A8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EF2983-7701-4B73-937A-68AA4DF3D1E3}"/>
                </a:ext>
              </a:extLst>
            </p:cNvPr>
            <p:cNvSpPr txBox="1"/>
            <p:nvPr/>
          </p:nvSpPr>
          <p:spPr>
            <a:xfrm>
              <a:off x="9075354" y="108803"/>
              <a:ext cx="2104838" cy="880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OEM EA/LAP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GAP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Planned EOL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2F45DFF-3D24-4781-8A69-AE44FF81AD90}"/>
              </a:ext>
            </a:extLst>
          </p:cNvPr>
          <p:cNvSpPr txBox="1"/>
          <p:nvPr/>
        </p:nvSpPr>
        <p:spPr>
          <a:xfrm>
            <a:off x="2244091" y="515568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2Q2024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7E0B4E3-E6A7-402D-B252-F1F1EB6F49A5}"/>
              </a:ext>
            </a:extLst>
          </p:cNvPr>
          <p:cNvSpPr txBox="1"/>
          <p:nvPr/>
        </p:nvSpPr>
        <p:spPr>
          <a:xfrm>
            <a:off x="872487" y="515022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1Q2024</a:t>
            </a:r>
          </a:p>
        </p:txBody>
      </p:sp>
      <p:pic>
        <p:nvPicPr>
          <p:cNvPr id="83" name="Picture 11" descr="Logo&#10;&#10;Description automatically generated">
            <a:extLst>
              <a:ext uri="{FF2B5EF4-FFF2-40B4-BE49-F238E27FC236}">
                <a16:creationId xmlns:a16="http://schemas.microsoft.com/office/drawing/2014/main" id="{627C43A2-81F3-40BA-AF89-0938D1DF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5" y="259943"/>
            <a:ext cx="1373468" cy="872963"/>
          </a:xfrm>
          <a:prstGeom prst="rect">
            <a:avLst/>
          </a:prstGeom>
        </p:spPr>
      </p:pic>
      <p:sp>
        <p:nvSpPr>
          <p:cNvPr id="84" name="Rounded Rectangle 54">
            <a:extLst>
              <a:ext uri="{FF2B5EF4-FFF2-40B4-BE49-F238E27FC236}">
                <a16:creationId xmlns:a16="http://schemas.microsoft.com/office/drawing/2014/main" id="{65600DDD-55A1-4678-8695-154616443AB1}"/>
              </a:ext>
            </a:extLst>
          </p:cNvPr>
          <p:cNvSpPr/>
          <p:nvPr/>
        </p:nvSpPr>
        <p:spPr>
          <a:xfrm>
            <a:off x="3499164" y="5140867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ounded Rectangle 54">
            <a:extLst>
              <a:ext uri="{FF2B5EF4-FFF2-40B4-BE49-F238E27FC236}">
                <a16:creationId xmlns:a16="http://schemas.microsoft.com/office/drawing/2014/main" id="{4BB6F7B5-B1AF-402F-8E24-DD9C2A15C107}"/>
              </a:ext>
            </a:extLst>
          </p:cNvPr>
          <p:cNvSpPr/>
          <p:nvPr/>
        </p:nvSpPr>
        <p:spPr>
          <a:xfrm>
            <a:off x="2157038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F7C990C1-CC27-49F3-BF53-76319FB57641}"/>
              </a:ext>
            </a:extLst>
          </p:cNvPr>
          <p:cNvSpPr/>
          <p:nvPr/>
        </p:nvSpPr>
        <p:spPr>
          <a:xfrm>
            <a:off x="816259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Subtitle 4">
            <a:extLst>
              <a:ext uri="{FF2B5EF4-FFF2-40B4-BE49-F238E27FC236}">
                <a16:creationId xmlns:a16="http://schemas.microsoft.com/office/drawing/2014/main" id="{207FA727-63AB-4500-80BE-1A80B11267E0}"/>
              </a:ext>
            </a:extLst>
          </p:cNvPr>
          <p:cNvSpPr txBox="1">
            <a:spLocks/>
          </p:cNvSpPr>
          <p:nvPr/>
        </p:nvSpPr>
        <p:spPr>
          <a:xfrm>
            <a:off x="756849" y="1679280"/>
            <a:ext cx="5412256" cy="26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ExpressSAS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GT 12Gb/s SAS/SATA to x8 PCIe 4 HBA; Integrated RAID 0, 1, 1e, 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A753781-57C6-4571-926D-F5C89665CC48}"/>
              </a:ext>
            </a:extLst>
          </p:cNvPr>
          <p:cNvSpPr txBox="1"/>
          <p:nvPr/>
        </p:nvSpPr>
        <p:spPr>
          <a:xfrm rot="16200000">
            <a:off x="330" y="2088606"/>
            <a:ext cx="119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SAS/SATA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FE0FCB-7013-4063-9ADA-757BF244BD78}"/>
              </a:ext>
            </a:extLst>
          </p:cNvPr>
          <p:cNvSpPr txBox="1"/>
          <p:nvPr/>
        </p:nvSpPr>
        <p:spPr>
          <a:xfrm rot="16200000">
            <a:off x="34085" y="4083322"/>
            <a:ext cx="109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NVMe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71A668B-234A-4E0D-8C59-7E8C82930A9C}"/>
              </a:ext>
            </a:extLst>
          </p:cNvPr>
          <p:cNvSpPr txBox="1"/>
          <p:nvPr/>
        </p:nvSpPr>
        <p:spPr>
          <a:xfrm>
            <a:off x="1532439" y="370401"/>
            <a:ext cx="768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SAS/SATA and NVMe Adapters</a:t>
            </a:r>
          </a:p>
        </p:txBody>
      </p:sp>
      <p:sp>
        <p:nvSpPr>
          <p:cNvPr id="82" name="Subtitle 4">
            <a:extLst>
              <a:ext uri="{FF2B5EF4-FFF2-40B4-BE49-F238E27FC236}">
                <a16:creationId xmlns:a16="http://schemas.microsoft.com/office/drawing/2014/main" id="{B7CC1ED6-FB4B-4B14-A39A-334CAAD7DF91}"/>
              </a:ext>
            </a:extLst>
          </p:cNvPr>
          <p:cNvSpPr txBox="1">
            <a:spLocks/>
          </p:cNvSpPr>
          <p:nvPr/>
        </p:nvSpPr>
        <p:spPr>
          <a:xfrm>
            <a:off x="745286" y="2198674"/>
            <a:ext cx="7769855" cy="2876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ExpressSAS® 24Gb/s SAS/SATA to x16 PCIe 4 (16-port internal or 16-port external) and x8 PCIe 4 (24-port internal) HBAs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AF38AA-1D44-4838-AD5F-D8B5978BD495}"/>
              </a:ext>
            </a:extLst>
          </p:cNvPr>
          <p:cNvCxnSpPr>
            <a:cxnSpLocks/>
          </p:cNvCxnSpPr>
          <p:nvPr/>
        </p:nvCxnSpPr>
        <p:spPr>
          <a:xfrm>
            <a:off x="745352" y="1916822"/>
            <a:ext cx="11122798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D9A0F0C-E163-42AE-8100-2B2C8F3AD75A}"/>
              </a:ext>
            </a:extLst>
          </p:cNvPr>
          <p:cNvCxnSpPr>
            <a:cxnSpLocks/>
            <a:stCxn id="89" idx="6"/>
          </p:cNvCxnSpPr>
          <p:nvPr/>
        </p:nvCxnSpPr>
        <p:spPr>
          <a:xfrm>
            <a:off x="2144517" y="2485214"/>
            <a:ext cx="9723633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A4533CEA-F025-4E72-9D4C-27F30E594647}"/>
              </a:ext>
            </a:extLst>
          </p:cNvPr>
          <p:cNvSpPr/>
          <p:nvPr/>
        </p:nvSpPr>
        <p:spPr>
          <a:xfrm>
            <a:off x="1945069" y="2379768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E70EB66-B9C6-443E-BCA6-3715142A1582}"/>
              </a:ext>
            </a:extLst>
          </p:cNvPr>
          <p:cNvSpPr txBox="1"/>
          <p:nvPr/>
        </p:nvSpPr>
        <p:spPr>
          <a:xfrm rot="16200000">
            <a:off x="-130800" y="5577089"/>
            <a:ext cx="143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</p:txBody>
      </p:sp>
      <p:sp>
        <p:nvSpPr>
          <p:cNvPr id="91" name="Subtitle 4">
            <a:extLst>
              <a:ext uri="{FF2B5EF4-FFF2-40B4-BE49-F238E27FC236}">
                <a16:creationId xmlns:a16="http://schemas.microsoft.com/office/drawing/2014/main" id="{80D55033-3AD4-485A-B94E-20D1FF83489C}"/>
              </a:ext>
            </a:extLst>
          </p:cNvPr>
          <p:cNvSpPr txBox="1">
            <a:spLocks/>
          </p:cNvSpPr>
          <p:nvPr/>
        </p:nvSpPr>
        <p:spPr>
          <a:xfrm>
            <a:off x="766894" y="3761560"/>
            <a:ext cx="6326799" cy="297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ExpressNVM® NVMe Switch Host Adapter; x16 PCIe 4 host connection to 8- or 16-drives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10B7CE7-5E48-46F9-B353-17C44709A633}"/>
              </a:ext>
            </a:extLst>
          </p:cNvPr>
          <p:cNvCxnSpPr>
            <a:cxnSpLocks/>
          </p:cNvCxnSpPr>
          <p:nvPr/>
        </p:nvCxnSpPr>
        <p:spPr>
          <a:xfrm>
            <a:off x="747323" y="4009335"/>
            <a:ext cx="11064112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62E3413-B7B3-4F34-80A1-372BB091D4D9}"/>
              </a:ext>
            </a:extLst>
          </p:cNvPr>
          <p:cNvCxnSpPr>
            <a:cxnSpLocks/>
          </p:cNvCxnSpPr>
          <p:nvPr/>
        </p:nvCxnSpPr>
        <p:spPr>
          <a:xfrm>
            <a:off x="911770" y="2479283"/>
            <a:ext cx="1061874" cy="5931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38A9D7B5-913F-4D2E-B092-A96F9716D3DE}"/>
              </a:ext>
            </a:extLst>
          </p:cNvPr>
          <p:cNvSpPr/>
          <p:nvPr/>
        </p:nvSpPr>
        <p:spPr>
          <a:xfrm>
            <a:off x="769472" y="2373280"/>
            <a:ext cx="187288" cy="2006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Subtitle 4">
            <a:extLst>
              <a:ext uri="{FF2B5EF4-FFF2-40B4-BE49-F238E27FC236}">
                <a16:creationId xmlns:a16="http://schemas.microsoft.com/office/drawing/2014/main" id="{9AF984B5-8F58-43B6-9947-0EF0ADFA4D80}"/>
              </a:ext>
            </a:extLst>
          </p:cNvPr>
          <p:cNvSpPr txBox="1">
            <a:spLocks/>
          </p:cNvSpPr>
          <p:nvPr/>
        </p:nvSpPr>
        <p:spPr>
          <a:xfrm>
            <a:off x="2959888" y="4280989"/>
            <a:ext cx="5666527" cy="19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ExpressNVM® NVMe Switch Host Adapter; x16 PCIe 5 host connection to 8- or 16-drives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4F61BCC-6235-44AC-B93F-8CA79FD0A9C8}"/>
              </a:ext>
            </a:extLst>
          </p:cNvPr>
          <p:cNvGrpSpPr/>
          <p:nvPr/>
        </p:nvGrpSpPr>
        <p:grpSpPr>
          <a:xfrm>
            <a:off x="11234127" y="201237"/>
            <a:ext cx="540245" cy="739121"/>
            <a:chOff x="11234127" y="201237"/>
            <a:chExt cx="540245" cy="73912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2CD014-F630-4CFB-82C3-83685649B9AD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6252A07-E8B7-4EC9-B9BD-B54B8D64F6B5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42383D9-4CE2-45B8-8FDB-F238AD53CA5E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C410F20-8FA3-4147-95F4-7549CDEFA7AE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F8B2C65-FF65-41D6-B5C8-B887DC6C5D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ABA1FCE-A493-4956-8B51-33786C10A212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12D0B02-528D-4D64-A751-F25EE04BA4C9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71BE311F-C747-4827-86A4-681EDE05DBAF}"/>
              </a:ext>
            </a:extLst>
          </p:cNvPr>
          <p:cNvSpPr/>
          <p:nvPr/>
        </p:nvSpPr>
        <p:spPr>
          <a:xfrm>
            <a:off x="3263541" y="2366854"/>
            <a:ext cx="236069" cy="233379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Subtitle 4">
            <a:extLst>
              <a:ext uri="{FF2B5EF4-FFF2-40B4-BE49-F238E27FC236}">
                <a16:creationId xmlns:a16="http://schemas.microsoft.com/office/drawing/2014/main" id="{00014EB6-2B91-4E00-94A8-B46133EDE4A0}"/>
              </a:ext>
            </a:extLst>
          </p:cNvPr>
          <p:cNvSpPr txBox="1">
            <a:spLocks/>
          </p:cNvSpPr>
          <p:nvPr/>
        </p:nvSpPr>
        <p:spPr>
          <a:xfrm>
            <a:off x="4659296" y="2722549"/>
            <a:ext cx="6925866" cy="2876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ExpressSAS 24Gb/s SAS/SATA to x16 PCIe </a:t>
            </a:r>
            <a:r>
              <a:rPr lang="en-US" b="0" dirty="0">
                <a:solidFill>
                  <a:prstClr val="black"/>
                </a:solidFill>
              </a:rPr>
              <a:t>5 (16-port internal or 16-port external); key management available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8C46AF2-D682-439F-A181-8B187CFE0916}"/>
              </a:ext>
            </a:extLst>
          </p:cNvPr>
          <p:cNvCxnSpPr>
            <a:cxnSpLocks/>
          </p:cNvCxnSpPr>
          <p:nvPr/>
        </p:nvCxnSpPr>
        <p:spPr>
          <a:xfrm>
            <a:off x="8667750" y="3003158"/>
            <a:ext cx="3200400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0C2ADBF-AEF7-49B2-AD40-6CC1752EC55B}"/>
              </a:ext>
            </a:extLst>
          </p:cNvPr>
          <p:cNvSpPr/>
          <p:nvPr/>
        </p:nvSpPr>
        <p:spPr>
          <a:xfrm>
            <a:off x="7821994" y="2903643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838C685-E6A4-4F18-A25C-2C6DA1F10D41}"/>
              </a:ext>
            </a:extLst>
          </p:cNvPr>
          <p:cNvCxnSpPr>
            <a:cxnSpLocks/>
          </p:cNvCxnSpPr>
          <p:nvPr/>
        </p:nvCxnSpPr>
        <p:spPr>
          <a:xfrm>
            <a:off x="6779170" y="3003158"/>
            <a:ext cx="1061874" cy="5931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9766E104-5712-40AB-B360-153E64DAB9FB}"/>
              </a:ext>
            </a:extLst>
          </p:cNvPr>
          <p:cNvSpPr/>
          <p:nvPr/>
        </p:nvSpPr>
        <p:spPr>
          <a:xfrm>
            <a:off x="6741647" y="2916205"/>
            <a:ext cx="187288" cy="2006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E6CCE31-459B-4330-948F-02478FBC6D88}"/>
              </a:ext>
            </a:extLst>
          </p:cNvPr>
          <p:cNvSpPr/>
          <p:nvPr/>
        </p:nvSpPr>
        <p:spPr>
          <a:xfrm>
            <a:off x="8590771" y="2890951"/>
            <a:ext cx="236069" cy="233379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E9CC920-12B9-4B82-AE8F-078625A0B38B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7984906" y="3007641"/>
            <a:ext cx="605865" cy="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22357873-3BB1-4316-9D44-F7A74BD80881}"/>
              </a:ext>
            </a:extLst>
          </p:cNvPr>
          <p:cNvSpPr txBox="1"/>
          <p:nvPr/>
        </p:nvSpPr>
        <p:spPr>
          <a:xfrm>
            <a:off x="4902216" y="5362577"/>
            <a:ext cx="128046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0" indent="-53975">
              <a:buFont typeface="Arial" panose="020B0604020202020204" pitchFamily="34" charset="0"/>
              <a:buChar char="•"/>
              <a:defRPr/>
            </a:pPr>
            <a:r>
              <a:rPr lang="en-US" sz="1100" i="1" dirty="0">
                <a:solidFill>
                  <a:prstClr val="black"/>
                </a:solidFill>
              </a:rPr>
              <a:t>General updates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E1D3F7F-6ABA-4E0E-BA4A-2B91363EBB74}"/>
              </a:ext>
            </a:extLst>
          </p:cNvPr>
          <p:cNvGrpSpPr/>
          <p:nvPr/>
        </p:nvGrpSpPr>
        <p:grpSpPr>
          <a:xfrm>
            <a:off x="3530612" y="5160545"/>
            <a:ext cx="1280463" cy="1106342"/>
            <a:chOff x="6206810" y="5223466"/>
            <a:chExt cx="1183696" cy="106248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2F7CB1E-B972-4C5B-8465-888EAAD954B6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3Q2024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E52FE51-E1DB-4047-BA7A-AEF85DECA655}"/>
                </a:ext>
              </a:extLst>
            </p:cNvPr>
            <p:cNvSpPr txBox="1"/>
            <p:nvPr/>
          </p:nvSpPr>
          <p:spPr>
            <a:xfrm>
              <a:off x="6206810" y="5421391"/>
              <a:ext cx="1183696" cy="86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marR="0" lvl="0" indent="-53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SAS ARM driver support</a:t>
              </a:r>
            </a:p>
            <a:p>
              <a:pPr marL="53975" marR="0" lvl="0" indent="-53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50" i="1" dirty="0">
                  <a:solidFill>
                    <a:prstClr val="black"/>
                  </a:solidFill>
                  <a:latin typeface="Calibri" panose="020F0502020204030204"/>
                </a:rPr>
                <a:t>PCIe authentication &amp; attestation support</a:t>
              </a:r>
              <a:endPara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CCDD699-8AAC-4676-B1AD-0091C1E44A26}"/>
              </a:ext>
            </a:extLst>
          </p:cNvPr>
          <p:cNvGrpSpPr/>
          <p:nvPr/>
        </p:nvGrpSpPr>
        <p:grpSpPr>
          <a:xfrm>
            <a:off x="2186425" y="5155683"/>
            <a:ext cx="1280463" cy="467706"/>
            <a:chOff x="6206810" y="5223466"/>
            <a:chExt cx="1183696" cy="449164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37A97EF-63E7-43C0-8BD8-42DFF5FAC091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i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Q2024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43AD5C8-45BA-499B-83ED-7086717B1271}"/>
                </a:ext>
              </a:extLst>
            </p:cNvPr>
            <p:cNvSpPr txBox="1"/>
            <p:nvPr/>
          </p:nvSpPr>
          <p:spPr>
            <a:xfrm>
              <a:off x="6206810" y="5421391"/>
              <a:ext cx="1183696" cy="25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lvl="0" indent="-53975">
                <a:buFont typeface="Arial" panose="020B0604020202020204" pitchFamily="34" charset="0"/>
                <a:buChar char="•"/>
                <a:defRPr/>
              </a:pPr>
              <a:r>
                <a:rPr lang="en-US" sz="1100" i="1" dirty="0">
                  <a:solidFill>
                    <a:prstClr val="black"/>
                  </a:solidFill>
                </a:rPr>
                <a:t>General updates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0D5FF33-D99C-4AD0-B519-D8F499F4D705}"/>
              </a:ext>
            </a:extLst>
          </p:cNvPr>
          <p:cNvGrpSpPr/>
          <p:nvPr/>
        </p:nvGrpSpPr>
        <p:grpSpPr>
          <a:xfrm>
            <a:off x="814822" y="5150224"/>
            <a:ext cx="1280463" cy="636983"/>
            <a:chOff x="6206811" y="5223466"/>
            <a:chExt cx="1183696" cy="611730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D1CF19F-4B38-424C-8C8D-864F41A65B2F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i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Q2024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C19219E-101F-4196-BF76-D1AE72246DA3}"/>
                </a:ext>
              </a:extLst>
            </p:cNvPr>
            <p:cNvSpPr txBox="1"/>
            <p:nvPr/>
          </p:nvSpPr>
          <p:spPr>
            <a:xfrm>
              <a:off x="6206811" y="5421391"/>
              <a:ext cx="1183696" cy="41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lvl="0" indent="-53975">
                <a:buFont typeface="Arial" panose="020B0604020202020204" pitchFamily="34" charset="0"/>
                <a:buChar char="•"/>
                <a:defRPr/>
              </a:pPr>
              <a:r>
                <a:rPr lang="en-US" sz="1100" i="1" dirty="0">
                  <a:solidFill>
                    <a:prstClr val="black"/>
                  </a:solidFill>
                </a:rPr>
                <a:t> </a:t>
              </a:r>
              <a:r>
                <a:rPr lang="en-US" sz="1100" i="1" dirty="0" err="1">
                  <a:solidFill>
                    <a:prstClr val="black"/>
                  </a:solidFill>
                </a:rPr>
                <a:t>ExpressNVM</a:t>
              </a:r>
              <a:r>
                <a:rPr lang="en-US" sz="1100" i="1" dirty="0">
                  <a:solidFill>
                    <a:prstClr val="black"/>
                  </a:solidFill>
                </a:rPr>
                <a:t> PCIe Gen 4</a:t>
              </a: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CF41C77A-839A-43F3-99AA-1A47126078E4}"/>
              </a:ext>
            </a:extLst>
          </p:cNvPr>
          <p:cNvSpPr/>
          <p:nvPr/>
        </p:nvSpPr>
        <p:spPr>
          <a:xfrm>
            <a:off x="2716441" y="4429700"/>
            <a:ext cx="199448" cy="21089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F406FC4-052B-47B5-A2AF-4B98B4A07430}"/>
              </a:ext>
            </a:extLst>
          </p:cNvPr>
          <p:cNvCxnSpPr>
            <a:cxnSpLocks/>
            <a:stCxn id="126" idx="6"/>
            <a:endCxn id="128" idx="2"/>
          </p:cNvCxnSpPr>
          <p:nvPr/>
        </p:nvCxnSpPr>
        <p:spPr>
          <a:xfrm flipV="1">
            <a:off x="2915889" y="4515894"/>
            <a:ext cx="1746659" cy="19251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1992D2E7-A5E5-4B0B-8FE1-8F923DC89291}"/>
              </a:ext>
            </a:extLst>
          </p:cNvPr>
          <p:cNvSpPr/>
          <p:nvPr/>
        </p:nvSpPr>
        <p:spPr>
          <a:xfrm>
            <a:off x="4662548" y="4410448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0B2852-C798-467C-93A0-36AFE2B9B21D}"/>
              </a:ext>
            </a:extLst>
          </p:cNvPr>
          <p:cNvCxnSpPr>
            <a:cxnSpLocks/>
            <a:stCxn id="128" idx="6"/>
          </p:cNvCxnSpPr>
          <p:nvPr/>
        </p:nvCxnSpPr>
        <p:spPr>
          <a:xfrm flipV="1">
            <a:off x="4861995" y="4499024"/>
            <a:ext cx="6949440" cy="16870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866E3DF2-1C5B-4F41-B753-E5132D1346D9}"/>
              </a:ext>
            </a:extLst>
          </p:cNvPr>
          <p:cNvSpPr/>
          <p:nvPr/>
        </p:nvSpPr>
        <p:spPr>
          <a:xfrm>
            <a:off x="6716418" y="4383168"/>
            <a:ext cx="241206" cy="244888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8760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66ACFB8-5C17-4ACD-81B2-7B0350F1535A}"/>
              </a:ext>
            </a:extLst>
          </p:cNvPr>
          <p:cNvGrpSpPr/>
          <p:nvPr/>
        </p:nvGrpSpPr>
        <p:grpSpPr>
          <a:xfrm>
            <a:off x="305476" y="1123892"/>
            <a:ext cx="11648401" cy="5689983"/>
            <a:chOff x="304800" y="1771650"/>
            <a:chExt cx="10877549" cy="5029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DA8B73-E197-4557-B4AC-2A3044BF1C1D}"/>
                </a:ext>
              </a:extLst>
            </p:cNvPr>
            <p:cNvGrpSpPr/>
            <p:nvPr/>
          </p:nvGrpSpPr>
          <p:grpSpPr>
            <a:xfrm>
              <a:off x="304800" y="1771650"/>
              <a:ext cx="10877549" cy="5029200"/>
              <a:chOff x="752475" y="1743075"/>
              <a:chExt cx="10877549" cy="50292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DA6894-882D-4B35-B516-2340A60C925D}"/>
                  </a:ext>
                </a:extLst>
              </p:cNvPr>
              <p:cNvSpPr/>
              <p:nvPr/>
            </p:nvSpPr>
            <p:spPr>
              <a:xfrm>
                <a:off x="904875" y="1790700"/>
                <a:ext cx="257175" cy="4702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5B4117-218C-42C0-B5A7-42520892A17E}"/>
                  </a:ext>
                </a:extLst>
              </p:cNvPr>
              <p:cNvSpPr/>
              <p:nvPr/>
            </p:nvSpPr>
            <p:spPr>
              <a:xfrm rot="5400000">
                <a:off x="6070599" y="1212851"/>
                <a:ext cx="393699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EE0496-FEC8-45A0-A937-ABC834C9D569}"/>
                  </a:ext>
                </a:extLst>
              </p:cNvPr>
              <p:cNvSpPr/>
              <p:nvPr/>
            </p:nvSpPr>
            <p:spPr>
              <a:xfrm rot="5400000">
                <a:off x="6134097" y="-3476623"/>
                <a:ext cx="266702" cy="1072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2884704-A66D-4F15-ACAB-6B9BBDA3C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5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5C41FCD-BAFD-409B-93DB-9359F14F6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715EBA-AEB2-479B-944C-D3DE21DFC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302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6120EA-6397-4C18-95C7-5EE2261D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AAE57-CF7F-472B-859D-CF2D066A7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67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220CA2-DD93-4F9C-B832-CBAD68037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70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B7B86D-6FDD-465F-813D-552306E04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795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40DFBE-44AF-4B7C-8671-601C49FCF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00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0FBDF4-44EB-4923-8CB6-C7AA2522D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1675" y="1933575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FCAF8C-4634-4DD0-8F41-E4D34611281A}"/>
                  </a:ext>
                </a:extLst>
              </p:cNvPr>
              <p:cNvSpPr txBox="1"/>
              <p:nvPr/>
            </p:nvSpPr>
            <p:spPr>
              <a:xfrm>
                <a:off x="75247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B9BE15-C5D4-43DA-9332-FF272844248B}"/>
                  </a:ext>
                </a:extLst>
              </p:cNvPr>
              <p:cNvSpPr txBox="1"/>
              <p:nvPr/>
            </p:nvSpPr>
            <p:spPr>
              <a:xfrm>
                <a:off x="5753100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4852F-1BFB-4637-AA55-3E51EE50D0EF}"/>
                  </a:ext>
                </a:extLst>
              </p:cNvPr>
              <p:cNvSpPr txBox="1"/>
              <p:nvPr/>
            </p:nvSpPr>
            <p:spPr>
              <a:xfrm>
                <a:off x="8543925" y="1743075"/>
                <a:ext cx="8381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9811B59-34A6-41B9-83C6-0F565792F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8075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9A736-2CE3-4CE1-94F2-80E901F40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95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36AA7B-1F7E-4B07-A696-F1E371797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0300" y="1943100"/>
                <a:ext cx="0" cy="44196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DBEA50-7808-46C0-A92F-41909766DDAC}"/>
                </a:ext>
              </a:extLst>
            </p:cNvPr>
            <p:cNvCxnSpPr/>
            <p:nvPr/>
          </p:nvCxnSpPr>
          <p:spPr>
            <a:xfrm>
              <a:off x="319087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F5E7E-D8DA-4580-873F-CF1807058F71}"/>
                </a:ext>
              </a:extLst>
            </p:cNvPr>
            <p:cNvCxnSpPr/>
            <p:nvPr/>
          </p:nvCxnSpPr>
          <p:spPr>
            <a:xfrm>
              <a:off x="5724525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0EE1F9-DB81-4D1D-A953-9A8223171987}"/>
                </a:ext>
              </a:extLst>
            </p:cNvPr>
            <p:cNvCxnSpPr/>
            <p:nvPr/>
          </p:nvCxnSpPr>
          <p:spPr>
            <a:xfrm>
              <a:off x="8515350" y="2133600"/>
              <a:ext cx="0" cy="41433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147A85-D562-41B8-82D5-1E425F3D806D}"/>
                </a:ext>
              </a:extLst>
            </p:cNvPr>
            <p:cNvSpPr/>
            <p:nvPr/>
          </p:nvSpPr>
          <p:spPr>
            <a:xfrm>
              <a:off x="715636" y="5331788"/>
              <a:ext cx="10458442" cy="1076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C9BDD5-AC67-408B-B1C8-8BAC56E5E688}"/>
              </a:ext>
            </a:extLst>
          </p:cNvPr>
          <p:cNvGrpSpPr/>
          <p:nvPr/>
        </p:nvGrpSpPr>
        <p:grpSpPr>
          <a:xfrm>
            <a:off x="4851641" y="5137427"/>
            <a:ext cx="1278036" cy="1208471"/>
            <a:chOff x="6169631" y="5223466"/>
            <a:chExt cx="1238660" cy="1223272"/>
          </a:xfrm>
        </p:grpSpPr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64621415-4703-4650-AA51-99B26D70B59D}"/>
                </a:ext>
              </a:extLst>
            </p:cNvPr>
            <p:cNvSpPr/>
            <p:nvPr/>
          </p:nvSpPr>
          <p:spPr>
            <a:xfrm>
              <a:off x="6169631" y="5225847"/>
              <a:ext cx="1238660" cy="1220891"/>
            </a:xfrm>
            <a:prstGeom prst="round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E2525D-5B06-4A3C-BC34-683A97A5FD20}"/>
                </a:ext>
              </a:extLst>
            </p:cNvPr>
            <p:cNvSpPr txBox="1"/>
            <p:nvPr/>
          </p:nvSpPr>
          <p:spPr>
            <a:xfrm>
              <a:off x="6260118" y="5223466"/>
              <a:ext cx="1076598" cy="26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4Q2024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EE28A09-66A3-47FD-8B77-64E3C1F76A86}"/>
              </a:ext>
            </a:extLst>
          </p:cNvPr>
          <p:cNvSpPr txBox="1"/>
          <p:nvPr/>
        </p:nvSpPr>
        <p:spPr>
          <a:xfrm>
            <a:off x="3588278" y="5160544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3Q2024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D7D53834-AED5-4272-931E-4E2FF1A154F5}"/>
              </a:ext>
            </a:extLst>
          </p:cNvPr>
          <p:cNvSpPr txBox="1">
            <a:spLocks/>
          </p:cNvSpPr>
          <p:nvPr/>
        </p:nvSpPr>
        <p:spPr>
          <a:xfrm>
            <a:off x="2778517" y="6601229"/>
            <a:ext cx="9144000" cy="170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2024 Company Confidential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81E82-383A-4020-8A6E-9CFD47E7CBEA}"/>
              </a:ext>
            </a:extLst>
          </p:cNvPr>
          <p:cNvGrpSpPr/>
          <p:nvPr/>
        </p:nvGrpSpPr>
        <p:grpSpPr>
          <a:xfrm>
            <a:off x="9075354" y="108803"/>
            <a:ext cx="2699018" cy="880241"/>
            <a:chOff x="9075354" y="108803"/>
            <a:chExt cx="2699018" cy="8802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A77FA55-C643-4B18-B48E-D2FC024F362A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856D29-E09D-4CD6-9042-7C4266738E51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85355A-53F6-463E-8AE3-16897B17AD72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783CFAC-EB81-4936-84D6-C77D2D80CD96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E939CA7-4A2A-4509-9C33-42776BDB1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C62010-1815-49A7-BAF2-9620D25EEA13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9B513D7-C23A-4AB9-9A1A-054EB2E113A8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EF2983-7701-4B73-937A-68AA4DF3D1E3}"/>
                </a:ext>
              </a:extLst>
            </p:cNvPr>
            <p:cNvSpPr txBox="1"/>
            <p:nvPr/>
          </p:nvSpPr>
          <p:spPr>
            <a:xfrm>
              <a:off x="9075354" y="108803"/>
              <a:ext cx="2104838" cy="880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OEM EA/LAP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GAP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Planned EOL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2F45DFF-3D24-4781-8A69-AE44FF81AD90}"/>
              </a:ext>
            </a:extLst>
          </p:cNvPr>
          <p:cNvSpPr txBox="1"/>
          <p:nvPr/>
        </p:nvSpPr>
        <p:spPr>
          <a:xfrm>
            <a:off x="2244091" y="515568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2Q2024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7E0B4E3-E6A7-402D-B252-F1F1EB6F49A5}"/>
              </a:ext>
            </a:extLst>
          </p:cNvPr>
          <p:cNvSpPr txBox="1"/>
          <p:nvPr/>
        </p:nvSpPr>
        <p:spPr>
          <a:xfrm>
            <a:off x="872487" y="515022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1Q2024</a:t>
            </a:r>
          </a:p>
        </p:txBody>
      </p:sp>
      <p:pic>
        <p:nvPicPr>
          <p:cNvPr id="83" name="Picture 11" descr="Logo&#10;&#10;Description automatically generated">
            <a:extLst>
              <a:ext uri="{FF2B5EF4-FFF2-40B4-BE49-F238E27FC236}">
                <a16:creationId xmlns:a16="http://schemas.microsoft.com/office/drawing/2014/main" id="{627C43A2-81F3-40BA-AF89-0938D1DF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5" y="259943"/>
            <a:ext cx="1373468" cy="872963"/>
          </a:xfrm>
          <a:prstGeom prst="rect">
            <a:avLst/>
          </a:prstGeom>
        </p:spPr>
      </p:pic>
      <p:sp>
        <p:nvSpPr>
          <p:cNvPr id="84" name="Rounded Rectangle 54">
            <a:extLst>
              <a:ext uri="{FF2B5EF4-FFF2-40B4-BE49-F238E27FC236}">
                <a16:creationId xmlns:a16="http://schemas.microsoft.com/office/drawing/2014/main" id="{65600DDD-55A1-4678-8695-154616443AB1}"/>
              </a:ext>
            </a:extLst>
          </p:cNvPr>
          <p:cNvSpPr/>
          <p:nvPr/>
        </p:nvSpPr>
        <p:spPr>
          <a:xfrm>
            <a:off x="3499164" y="5140867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ounded Rectangle 54">
            <a:extLst>
              <a:ext uri="{FF2B5EF4-FFF2-40B4-BE49-F238E27FC236}">
                <a16:creationId xmlns:a16="http://schemas.microsoft.com/office/drawing/2014/main" id="{4BB6F7B5-B1AF-402F-8E24-DD9C2A15C107}"/>
              </a:ext>
            </a:extLst>
          </p:cNvPr>
          <p:cNvSpPr/>
          <p:nvPr/>
        </p:nvSpPr>
        <p:spPr>
          <a:xfrm>
            <a:off x="2157038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F7C990C1-CC27-49F3-BF53-76319FB57641}"/>
              </a:ext>
            </a:extLst>
          </p:cNvPr>
          <p:cNvSpPr/>
          <p:nvPr/>
        </p:nvSpPr>
        <p:spPr>
          <a:xfrm>
            <a:off x="816259" y="5139779"/>
            <a:ext cx="1278036" cy="12061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4F61BCC-6235-44AC-B93F-8CA79FD0A9C8}"/>
              </a:ext>
            </a:extLst>
          </p:cNvPr>
          <p:cNvGrpSpPr/>
          <p:nvPr/>
        </p:nvGrpSpPr>
        <p:grpSpPr>
          <a:xfrm>
            <a:off x="9075354" y="108803"/>
            <a:ext cx="2699018" cy="880241"/>
            <a:chOff x="9075354" y="108803"/>
            <a:chExt cx="2699018" cy="88024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2CD014-F630-4CFB-82C3-83685649B9AD}"/>
                </a:ext>
              </a:extLst>
            </p:cNvPr>
            <p:cNvSpPr/>
            <p:nvPr/>
          </p:nvSpPr>
          <p:spPr>
            <a:xfrm>
              <a:off x="11538303" y="478861"/>
              <a:ext cx="236069" cy="233379"/>
            </a:xfrm>
            <a:prstGeom prst="ellipse">
              <a:avLst/>
            </a:prstGeom>
            <a:solidFill>
              <a:srgbClr val="8F837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6252A07-E8B7-4EC9-B9BD-B54B8D64F6B5}"/>
                </a:ext>
              </a:extLst>
            </p:cNvPr>
            <p:cNvCxnSpPr/>
            <p:nvPr/>
          </p:nvCxnSpPr>
          <p:spPr>
            <a:xfrm flipV="1">
              <a:off x="11717898" y="757478"/>
              <a:ext cx="0" cy="182880"/>
            </a:xfrm>
            <a:prstGeom prst="line">
              <a:avLst/>
            </a:prstGeom>
            <a:ln w="41275">
              <a:solidFill>
                <a:srgbClr val="8F8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42383D9-4CE2-45B8-8FDB-F238AD53CA5E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590" y="854422"/>
              <a:ext cx="152400" cy="0"/>
            </a:xfrm>
            <a:prstGeom prst="line">
              <a:avLst/>
            </a:prstGeom>
            <a:ln w="88900">
              <a:solidFill>
                <a:srgbClr val="8F8377"/>
              </a:solidFill>
              <a:tailEnd type="none" w="sm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C410F20-8FA3-4147-95F4-7549CDEFA7AE}"/>
                </a:ext>
              </a:extLst>
            </p:cNvPr>
            <p:cNvGrpSpPr/>
            <p:nvPr/>
          </p:nvGrpSpPr>
          <p:grpSpPr>
            <a:xfrm>
              <a:off x="11234127" y="201237"/>
              <a:ext cx="500393" cy="269543"/>
              <a:chOff x="11202597" y="-72026"/>
              <a:chExt cx="500393" cy="269543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F8B2C65-FF65-41D6-B5C8-B887DC6C5D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0695" y="-72026"/>
                <a:ext cx="89208" cy="2695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ABA1FCE-A493-4956-8B51-33786C10A212}"/>
                  </a:ext>
                </a:extLst>
              </p:cNvPr>
              <p:cNvSpPr/>
              <p:nvPr/>
            </p:nvSpPr>
            <p:spPr>
              <a:xfrm>
                <a:off x="11522309" y="-34278"/>
                <a:ext cx="180681" cy="17082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8F8377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12D0B02-528D-4D64-A751-F25EE04BA4C9}"/>
                  </a:ext>
                </a:extLst>
              </p:cNvPr>
              <p:cNvSpPr/>
              <p:nvPr/>
            </p:nvSpPr>
            <p:spPr>
              <a:xfrm>
                <a:off x="11202597" y="-44950"/>
                <a:ext cx="176614" cy="181496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8F8377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0506018-6C9C-4F8F-B9C4-AB3ED1F5A3FF}"/>
                </a:ext>
              </a:extLst>
            </p:cNvPr>
            <p:cNvSpPr txBox="1"/>
            <p:nvPr/>
          </p:nvSpPr>
          <p:spPr>
            <a:xfrm>
              <a:off x="9075354" y="108803"/>
              <a:ext cx="2104838" cy="880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OEM EA/LAP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GAP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Planned EOL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72F7CB1E-B972-4C5B-8465-888EAAD954B6}"/>
              </a:ext>
            </a:extLst>
          </p:cNvPr>
          <p:cNvSpPr txBox="1"/>
          <p:nvPr/>
        </p:nvSpPr>
        <p:spPr>
          <a:xfrm>
            <a:off x="3588278" y="5160545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3Q2024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37A97EF-63E7-43C0-8BD8-42DFF5FAC091}"/>
              </a:ext>
            </a:extLst>
          </p:cNvPr>
          <p:cNvSpPr txBox="1"/>
          <p:nvPr/>
        </p:nvSpPr>
        <p:spPr>
          <a:xfrm>
            <a:off x="2244091" y="5155683"/>
            <a:ext cx="116461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Q2024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1CF19F-4B38-424C-8C8D-864F41A65B2F}"/>
              </a:ext>
            </a:extLst>
          </p:cNvPr>
          <p:cNvSpPr txBox="1"/>
          <p:nvPr/>
        </p:nvSpPr>
        <p:spPr>
          <a:xfrm>
            <a:off x="872487" y="5150224"/>
            <a:ext cx="1164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Q2024</a:t>
            </a:r>
          </a:p>
        </p:txBody>
      </p:sp>
      <p:sp>
        <p:nvSpPr>
          <p:cNvPr id="96" name="Subtitle 4">
            <a:extLst>
              <a:ext uri="{FF2B5EF4-FFF2-40B4-BE49-F238E27FC236}">
                <a16:creationId xmlns:a16="http://schemas.microsoft.com/office/drawing/2014/main" id="{631AC4E0-89EC-4B20-8D63-3D345E61459D}"/>
              </a:ext>
            </a:extLst>
          </p:cNvPr>
          <p:cNvSpPr txBox="1">
            <a:spLocks/>
          </p:cNvSpPr>
          <p:nvPr/>
        </p:nvSpPr>
        <p:spPr>
          <a:xfrm>
            <a:off x="719613" y="1546530"/>
            <a:ext cx="11052570" cy="26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3rd Generation FastFrame™ 10/25/40/50/100Gb SmartNIC; , x8 PCIe 3 (10/25/50 GbE) or x16 PCIe 3 (100 GbE) host connectivity; ADS, RDMA, NVMe-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Advanced Offloads, ATTO 360</a:t>
            </a:r>
          </a:p>
        </p:txBody>
      </p:sp>
      <p:sp>
        <p:nvSpPr>
          <p:cNvPr id="114" name="Subtitle 4">
            <a:extLst>
              <a:ext uri="{FF2B5EF4-FFF2-40B4-BE49-F238E27FC236}">
                <a16:creationId xmlns:a16="http://schemas.microsoft.com/office/drawing/2014/main" id="{E7918671-9517-43BE-BC4F-9892CAF516C4}"/>
              </a:ext>
            </a:extLst>
          </p:cNvPr>
          <p:cNvSpPr txBox="1">
            <a:spLocks/>
          </p:cNvSpPr>
          <p:nvPr/>
        </p:nvSpPr>
        <p:spPr>
          <a:xfrm>
            <a:off x="719410" y="2105074"/>
            <a:ext cx="9625091" cy="392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4th Generation FastFrame 4™ 10/25/40/50/100GbE SmartNICs QSFP28, SFP28, SFP+, and RJ45 connectivity. x8 PCIe 3.0 (10/25GbE) x16 PCIe 4.0 (100GbE) ADS, Advanced congestion Avoidance, Priority Flow Control, ATTO 360 optimized</a:t>
            </a: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65FFC4C-6DD0-4BF6-8871-8C900C99B849}"/>
              </a:ext>
            </a:extLst>
          </p:cNvPr>
          <p:cNvSpPr txBox="1"/>
          <p:nvPr/>
        </p:nvSpPr>
        <p:spPr>
          <a:xfrm>
            <a:off x="1532439" y="371714"/>
            <a:ext cx="768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 Network Interface Cards</a:t>
            </a:r>
          </a:p>
        </p:txBody>
      </p:sp>
      <p:sp>
        <p:nvSpPr>
          <p:cNvPr id="131" name="Subtitle 4">
            <a:extLst>
              <a:ext uri="{FF2B5EF4-FFF2-40B4-BE49-F238E27FC236}">
                <a16:creationId xmlns:a16="http://schemas.microsoft.com/office/drawing/2014/main" id="{7717DDC9-3307-4CF1-8C5E-0E2D51F49C7F}"/>
              </a:ext>
            </a:extLst>
          </p:cNvPr>
          <p:cNvSpPr txBox="1">
            <a:spLocks/>
          </p:cNvSpPr>
          <p:nvPr/>
        </p:nvSpPr>
        <p:spPr>
          <a:xfrm>
            <a:off x="734678" y="2467692"/>
            <a:ext cx="8209621" cy="326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D9C46F8-DDF1-4AB5-B4AA-768AF011B13A}"/>
              </a:ext>
            </a:extLst>
          </p:cNvPr>
          <p:cNvCxnSpPr>
            <a:cxnSpLocks/>
          </p:cNvCxnSpPr>
          <p:nvPr/>
        </p:nvCxnSpPr>
        <p:spPr>
          <a:xfrm>
            <a:off x="732865" y="2558135"/>
            <a:ext cx="11161078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599A4FC-D647-413B-93F6-E0AD1D32F9A6}"/>
              </a:ext>
            </a:extLst>
          </p:cNvPr>
          <p:cNvSpPr txBox="1"/>
          <p:nvPr/>
        </p:nvSpPr>
        <p:spPr>
          <a:xfrm rot="16200000">
            <a:off x="-114611" y="5584958"/>
            <a:ext cx="143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88B861F-E26E-4D40-8896-5F056F16201E}"/>
              </a:ext>
            </a:extLst>
          </p:cNvPr>
          <p:cNvCxnSpPr>
            <a:cxnSpLocks/>
          </p:cNvCxnSpPr>
          <p:nvPr/>
        </p:nvCxnSpPr>
        <p:spPr>
          <a:xfrm flipV="1">
            <a:off x="746207" y="1895776"/>
            <a:ext cx="6871873" cy="47238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B459E05-2374-4E4C-9450-B42ACFCD8428}"/>
              </a:ext>
            </a:extLst>
          </p:cNvPr>
          <p:cNvCxnSpPr/>
          <p:nvPr/>
        </p:nvCxnSpPr>
        <p:spPr>
          <a:xfrm flipV="1">
            <a:off x="7638878" y="1805047"/>
            <a:ext cx="0" cy="182880"/>
          </a:xfrm>
          <a:prstGeom prst="line">
            <a:avLst/>
          </a:prstGeom>
          <a:ln w="41275">
            <a:solidFill>
              <a:srgbClr val="8F8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Subtitle 4">
            <a:extLst>
              <a:ext uri="{FF2B5EF4-FFF2-40B4-BE49-F238E27FC236}">
                <a16:creationId xmlns:a16="http://schemas.microsoft.com/office/drawing/2014/main" id="{A88A9EE3-2E9E-4001-A280-38192EA5D400}"/>
              </a:ext>
            </a:extLst>
          </p:cNvPr>
          <p:cNvSpPr txBox="1">
            <a:spLocks/>
          </p:cNvSpPr>
          <p:nvPr/>
        </p:nvSpPr>
        <p:spPr>
          <a:xfrm>
            <a:off x="736602" y="4658161"/>
            <a:ext cx="10642609" cy="40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 360,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ATTOview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ATTO Ethernet Suite software are included free-of-charge with all of our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FastFrame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Ethernet adapters. These utilities provide  performance tuning, analytics, and monitoring capabilities for macOS, Windows and Linux users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FC50918-5E3B-4000-B45C-9834C788D2CC}"/>
              </a:ext>
            </a:extLst>
          </p:cNvPr>
          <p:cNvSpPr/>
          <p:nvPr/>
        </p:nvSpPr>
        <p:spPr>
          <a:xfrm>
            <a:off x="7394337" y="3449015"/>
            <a:ext cx="199448" cy="21089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BB3745F-A114-4B4A-9716-758CA59BA48E}"/>
              </a:ext>
            </a:extLst>
          </p:cNvPr>
          <p:cNvCxnSpPr>
            <a:cxnSpLocks/>
            <a:endCxn id="154" idx="2"/>
          </p:cNvCxnSpPr>
          <p:nvPr/>
        </p:nvCxnSpPr>
        <p:spPr>
          <a:xfrm>
            <a:off x="7541708" y="3545622"/>
            <a:ext cx="510551" cy="4440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DFB27793-F3F1-46D4-9BD1-5841472DC0BB}"/>
              </a:ext>
            </a:extLst>
          </p:cNvPr>
          <p:cNvSpPr/>
          <p:nvPr/>
        </p:nvSpPr>
        <p:spPr>
          <a:xfrm>
            <a:off x="8052259" y="3444616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F7867DA-67F2-4740-95C7-73B3BD85CB18}"/>
              </a:ext>
            </a:extLst>
          </p:cNvPr>
          <p:cNvCxnSpPr>
            <a:cxnSpLocks/>
            <a:stCxn id="154" idx="6"/>
          </p:cNvCxnSpPr>
          <p:nvPr/>
        </p:nvCxnSpPr>
        <p:spPr>
          <a:xfrm>
            <a:off x="8251706" y="3550062"/>
            <a:ext cx="3657600" cy="24285"/>
          </a:xfrm>
          <a:prstGeom prst="line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6" name="Subtitle 4">
            <a:extLst>
              <a:ext uri="{FF2B5EF4-FFF2-40B4-BE49-F238E27FC236}">
                <a16:creationId xmlns:a16="http://schemas.microsoft.com/office/drawing/2014/main" id="{399AC9FF-EC98-4ED0-8B4B-F02C286358A5}"/>
              </a:ext>
            </a:extLst>
          </p:cNvPr>
          <p:cNvSpPr txBox="1">
            <a:spLocks/>
          </p:cNvSpPr>
          <p:nvPr/>
        </p:nvSpPr>
        <p:spPr>
          <a:xfrm>
            <a:off x="7286049" y="3211322"/>
            <a:ext cx="2247158" cy="205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30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FastFrame™ 5 400 GbE; PCIe 5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5A19DE86-F92D-42FE-A1D4-423BCEE7A8F7}"/>
              </a:ext>
            </a:extLst>
          </p:cNvPr>
          <p:cNvSpPr/>
          <p:nvPr/>
        </p:nvSpPr>
        <p:spPr>
          <a:xfrm>
            <a:off x="8990205" y="3434881"/>
            <a:ext cx="241206" cy="244888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C9B031B-E92F-4753-AC78-8947179B28FD}"/>
              </a:ext>
            </a:extLst>
          </p:cNvPr>
          <p:cNvSpPr txBox="1"/>
          <p:nvPr/>
        </p:nvSpPr>
        <p:spPr>
          <a:xfrm>
            <a:off x="4902217" y="5286376"/>
            <a:ext cx="1280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macOS driver upgrades for FF3/FF4</a:t>
            </a:r>
          </a:p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 Suite updates for Window/Linux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80F0C32-671E-4B6E-8BB6-B81B1E42B547}"/>
              </a:ext>
            </a:extLst>
          </p:cNvPr>
          <p:cNvSpPr txBox="1"/>
          <p:nvPr/>
        </p:nvSpPr>
        <p:spPr>
          <a:xfrm>
            <a:off x="3530612" y="5366643"/>
            <a:ext cx="1280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 360 codename Enterprise – Remote tuning profiles and management</a:t>
            </a:r>
          </a:p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ATTOview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major updates to storage monitoring &amp; new alert system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A22C2EA-7944-407E-9FD5-34878FEC1AE5}"/>
              </a:ext>
            </a:extLst>
          </p:cNvPr>
          <p:cNvSpPr txBox="1"/>
          <p:nvPr/>
        </p:nvSpPr>
        <p:spPr>
          <a:xfrm>
            <a:off x="2186425" y="5361783"/>
            <a:ext cx="1280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macOS driver upgrades for FF3/FF4</a:t>
            </a:r>
          </a:p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 Suite updates for Window/Linux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9F22988-8E6D-41E6-981C-0911E368D2F5}"/>
              </a:ext>
            </a:extLst>
          </p:cNvPr>
          <p:cNvSpPr txBox="1"/>
          <p:nvPr/>
        </p:nvSpPr>
        <p:spPr>
          <a:xfrm>
            <a:off x="814822" y="5356320"/>
            <a:ext cx="1280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 360 version 5.5 – All new partner profiles</a:t>
            </a:r>
          </a:p>
        </p:txBody>
      </p:sp>
      <p:sp>
        <p:nvSpPr>
          <p:cNvPr id="163" name="Subtitle 4">
            <a:extLst>
              <a:ext uri="{FF2B5EF4-FFF2-40B4-BE49-F238E27FC236}">
                <a16:creationId xmlns:a16="http://schemas.microsoft.com/office/drawing/2014/main" id="{3988FD5E-37F2-4017-961F-351EA4FE1E6B}"/>
              </a:ext>
            </a:extLst>
          </p:cNvPr>
          <p:cNvSpPr txBox="1">
            <a:spLocks/>
          </p:cNvSpPr>
          <p:nvPr/>
        </p:nvSpPr>
        <p:spPr>
          <a:xfrm>
            <a:off x="719410" y="3659404"/>
            <a:ext cx="6366875" cy="40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 360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™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Tuning, Monitoring, and Analytics (Version 5)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­­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70D5B76-939E-49FC-A5B2-D8E4F0DA48FA}"/>
              </a:ext>
            </a:extLst>
          </p:cNvPr>
          <p:cNvCxnSpPr>
            <a:cxnSpLocks/>
          </p:cNvCxnSpPr>
          <p:nvPr/>
        </p:nvCxnSpPr>
        <p:spPr>
          <a:xfrm>
            <a:off x="738263" y="3968884"/>
            <a:ext cx="11155680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5" name="Subtitle 4">
            <a:extLst>
              <a:ext uri="{FF2B5EF4-FFF2-40B4-BE49-F238E27FC236}">
                <a16:creationId xmlns:a16="http://schemas.microsoft.com/office/drawing/2014/main" id="{01F6E686-EDED-4EDD-83AF-F8BC3FCCFDC3}"/>
              </a:ext>
            </a:extLst>
          </p:cNvPr>
          <p:cNvSpPr txBox="1">
            <a:spLocks/>
          </p:cNvSpPr>
          <p:nvPr/>
        </p:nvSpPr>
        <p:spPr>
          <a:xfrm>
            <a:off x="3408698" y="4098591"/>
            <a:ext cx="6366875" cy="40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 360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™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Edition featuring remote management and advanced networking features­­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094C6C96-FC4D-43EA-A35B-1AB0B0C9BD11}"/>
              </a:ext>
            </a:extLst>
          </p:cNvPr>
          <p:cNvSpPr/>
          <p:nvPr/>
        </p:nvSpPr>
        <p:spPr>
          <a:xfrm>
            <a:off x="3560561" y="4332444"/>
            <a:ext cx="236069" cy="233379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2056DA8-9E23-4784-BB5C-7E4D2FD4DCBA}"/>
              </a:ext>
            </a:extLst>
          </p:cNvPr>
          <p:cNvCxnSpPr>
            <a:cxnSpLocks/>
          </p:cNvCxnSpPr>
          <p:nvPr/>
        </p:nvCxnSpPr>
        <p:spPr>
          <a:xfrm>
            <a:off x="3732798" y="4438754"/>
            <a:ext cx="8138160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Subtitle 4">
            <a:extLst>
              <a:ext uri="{FF2B5EF4-FFF2-40B4-BE49-F238E27FC236}">
                <a16:creationId xmlns:a16="http://schemas.microsoft.com/office/drawing/2014/main" id="{CD7606C0-44EE-4509-BDF8-45B776DF21CC}"/>
              </a:ext>
            </a:extLst>
          </p:cNvPr>
          <p:cNvSpPr txBox="1">
            <a:spLocks/>
          </p:cNvSpPr>
          <p:nvPr/>
        </p:nvSpPr>
        <p:spPr>
          <a:xfrm>
            <a:off x="5248275" y="2637446"/>
            <a:ext cx="6366875" cy="40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Generation FastFrame 4™ 200/400 GbE QSFP56 SmartNIC; PCIe 4, RDMA, NVMe-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Offloads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BDAAA92-EDB1-4F04-8960-870382B5D97E}"/>
              </a:ext>
            </a:extLst>
          </p:cNvPr>
          <p:cNvCxnSpPr>
            <a:cxnSpLocks/>
          </p:cNvCxnSpPr>
          <p:nvPr/>
        </p:nvCxnSpPr>
        <p:spPr>
          <a:xfrm>
            <a:off x="8944299" y="2974072"/>
            <a:ext cx="2926659" cy="0"/>
          </a:xfrm>
          <a:prstGeom prst="straightConnector1">
            <a:avLst/>
          </a:prstGeom>
          <a:ln w="88900">
            <a:solidFill>
              <a:srgbClr val="8F8377"/>
            </a:solidFill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D458338D-9F0F-41E3-AD60-434435A6601C}"/>
              </a:ext>
            </a:extLst>
          </p:cNvPr>
          <p:cNvSpPr/>
          <p:nvPr/>
        </p:nvSpPr>
        <p:spPr>
          <a:xfrm>
            <a:off x="8808814" y="2863917"/>
            <a:ext cx="199448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2EC38C8-DFF8-48D5-9A8E-10B489196859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6266772" y="2969363"/>
            <a:ext cx="2542042" cy="13898"/>
          </a:xfrm>
          <a:prstGeom prst="line">
            <a:avLst/>
          </a:prstGeom>
          <a:ln w="88900">
            <a:solidFill>
              <a:srgbClr val="8F8377"/>
            </a:solidFill>
            <a:prstDash val="sysDot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C8F963C4-0EAA-4E48-8D6B-F09D9CFC0340}"/>
              </a:ext>
            </a:extLst>
          </p:cNvPr>
          <p:cNvSpPr/>
          <p:nvPr/>
        </p:nvSpPr>
        <p:spPr>
          <a:xfrm>
            <a:off x="6075035" y="2893518"/>
            <a:ext cx="176162" cy="2108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8F8377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BE2B7DD-8AE6-4BDD-8311-2FFFD76624FB}"/>
              </a:ext>
            </a:extLst>
          </p:cNvPr>
          <p:cNvSpPr/>
          <p:nvPr/>
        </p:nvSpPr>
        <p:spPr>
          <a:xfrm>
            <a:off x="10022829" y="2863593"/>
            <a:ext cx="236069" cy="233379"/>
          </a:xfrm>
          <a:prstGeom prst="ellipse">
            <a:avLst/>
          </a:prstGeom>
          <a:solidFill>
            <a:srgbClr val="8F837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2520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ATTO Presentation Theme">
  <a:themeElements>
    <a:clrScheme name="ATTO Theme Colors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EE3124"/>
      </a:accent1>
      <a:accent2>
        <a:srgbClr val="00B0F0"/>
      </a:accent2>
      <a:accent3>
        <a:srgbClr val="A5A5A5"/>
      </a:accent3>
      <a:accent4>
        <a:srgbClr val="FFC000"/>
      </a:accent4>
      <a:accent5>
        <a:srgbClr val="ED7D31"/>
      </a:accent5>
      <a:accent6>
        <a:srgbClr val="70AD47"/>
      </a:accent6>
      <a:hlink>
        <a:srgbClr val="EE3124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TO Presentation Theme" id="{265C3804-9722-4609-A3B5-911B4E64AD58}" vid="{A905166B-848A-45FD-A971-1F93519C8D4F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3162</Words>
  <Application>Microsoft Office PowerPoint</Application>
  <PresentationFormat>Widescreen</PresentationFormat>
  <Paragraphs>444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Bebas Neue</vt:lpstr>
      <vt:lpstr>Bebas Neue Regular</vt:lpstr>
      <vt:lpstr>Calibri</vt:lpstr>
      <vt:lpstr>Calibri Light</vt:lpstr>
      <vt:lpstr>Myriad Pro</vt:lpstr>
      <vt:lpstr>Myriad Pro Cond</vt:lpstr>
      <vt:lpstr>Open Sans</vt:lpstr>
      <vt:lpstr>Poppins Light</vt:lpstr>
      <vt:lpstr>Wingdings</vt:lpstr>
      <vt:lpstr>1_ATTO Presentation Theme</vt:lpstr>
      <vt:lpstr>2_Custom Design</vt:lpstr>
      <vt:lpstr>Custom Design</vt:lpstr>
      <vt:lpstr>3_Custom Design</vt:lpstr>
      <vt:lpstr>1_Custom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2021-12-14T13:21:06Z</dcterms:created>
  <dcterms:modified xsi:type="dcterms:W3CDTF">2023-12-20T21:29:20Z</dcterms:modified>
</cp:coreProperties>
</file>